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7"/>
  </p:notesMasterIdLst>
  <p:handoutMasterIdLst>
    <p:handoutMasterId r:id="rId28"/>
  </p:handoutMasterIdLst>
  <p:sldIdLst>
    <p:sldId id="256" r:id="rId2"/>
    <p:sldId id="261" r:id="rId3"/>
    <p:sldId id="277" r:id="rId4"/>
    <p:sldId id="262" r:id="rId5"/>
    <p:sldId id="263" r:id="rId6"/>
    <p:sldId id="279" r:id="rId7"/>
    <p:sldId id="280" r:id="rId8"/>
    <p:sldId id="266" r:id="rId9"/>
    <p:sldId id="278" r:id="rId10"/>
    <p:sldId id="267" r:id="rId11"/>
    <p:sldId id="269" r:id="rId12"/>
    <p:sldId id="281" r:id="rId13"/>
    <p:sldId id="270" r:id="rId14"/>
    <p:sldId id="282" r:id="rId15"/>
    <p:sldId id="271" r:id="rId16"/>
    <p:sldId id="283" r:id="rId17"/>
    <p:sldId id="273" r:id="rId18"/>
    <p:sldId id="275" r:id="rId19"/>
    <p:sldId id="276" r:id="rId20"/>
    <p:sldId id="285" r:id="rId21"/>
    <p:sldId id="286" r:id="rId22"/>
    <p:sldId id="287" r:id="rId23"/>
    <p:sldId id="288" r:id="rId24"/>
    <p:sldId id="289" r:id="rId25"/>
    <p:sldId id="264"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87" d="100"/>
          <a:sy n="87" d="100"/>
        </p:scale>
        <p:origin x="437" y="336"/>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4/14/2023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14.04.2023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5.tm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May</a:t>
            </a:r>
          </a:p>
          <a:p>
            <a:r>
              <a:rPr lang="en-US" dirty="0" smtClean="0"/>
              <a:t>2023</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KS1 SATs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a:bodyPr>
          <a:lstStyle/>
          <a:p>
            <a:r>
              <a:rPr lang="en-US" sz="2400" dirty="0">
                <a:latin typeface="+mj-lt"/>
              </a:rPr>
              <a:t>A parents guide for schools</a:t>
            </a:r>
            <a:endParaRPr lang="ru-RU" sz="2400" dirty="0">
              <a:latin typeface="+mj-lt"/>
            </a:endParaRPr>
          </a:p>
        </p:txBody>
      </p:sp>
      <p:sp>
        <p:nvSpPr>
          <p:cNvPr id="6" name="TextBox 5">
            <a:extLst>
              <a:ext uri="{FF2B5EF4-FFF2-40B4-BE49-F238E27FC236}">
                <a16:creationId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7AA12B83-F5BC-4F86-AD3B-B1F7E4903C19}"/>
              </a:ext>
            </a:extLst>
          </p:cNvPr>
          <p:cNvSpPr txBox="1">
            <a:spLocks/>
          </p:cNvSpPr>
          <p:nvPr/>
        </p:nvSpPr>
        <p:spPr>
          <a:xfrm rot="20996082">
            <a:off x="368231" y="2376444"/>
            <a:ext cx="6305178" cy="3897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panose="020B0604020202020204" pitchFamily="34" charset="0"/>
                <a:cs typeface="Arial" panose="020B0604020202020204" pitchFamily="34" charset="0"/>
              </a:rPr>
              <a:t>What are SATs in Key Stage 1?</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do the SATs tests look like?</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10</a:t>
            </a:fld>
            <a:endParaRPr lang="ru-RU" dirty="0"/>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a16="http://schemas.microsoft.com/office/drawing/2014/main"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a16="http://schemas.microsoft.com/office/drawing/2014/main"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Spelling, Punctuation &amp; Grammar</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E6C7A0D9-1DCF-4F50-9170-C8831FB7635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0D753EFF-9EC4-42F5-A3AA-6881B43EC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2" name="Picture 11">
            <a:extLst>
              <a:ext uri="{FF2B5EF4-FFF2-40B4-BE49-F238E27FC236}">
                <a16:creationId xmlns:a16="http://schemas.microsoft.com/office/drawing/2014/main" id="{0EA1EA35-952A-4BF8-926A-99A86D4DCCB7}"/>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11</a:t>
            </a:fld>
            <a:endParaRPr lang="ru-RU" dirty="0"/>
          </a:p>
        </p:txBody>
      </p:sp>
      <p:pic>
        <p:nvPicPr>
          <p:cNvPr id="6" name="Picture 5" descr="2018_ks1_English_GPS_Paper1_spelling.pdf - Google Drive - Google Chrome">
            <a:extLst>
              <a:ext uri="{FF2B5EF4-FFF2-40B4-BE49-F238E27FC236}">
                <a16:creationId xmlns:a16="http://schemas.microsoft.com/office/drawing/2014/main"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10" name="TextBox 9">
            <a:extLst>
              <a:ext uri="{FF2B5EF4-FFF2-40B4-BE49-F238E27FC236}">
                <a16:creationId xmlns:a16="http://schemas.microsoft.com/office/drawing/2014/main"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3F1D1443-2D1B-4069-8224-8DDDB498A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a16="http://schemas.microsoft.com/office/drawing/2014/main" id="{FF924B1E-9C8B-483F-9D70-F4E5F4FBE551}"/>
              </a:ext>
            </a:extLst>
          </p:cNvPr>
          <p:cNvPicPr>
            <a:picLocks noChangeAspect="1"/>
          </p:cNvPicPr>
          <p:nvPr/>
        </p:nvPicPr>
        <p:blipFill rotWithShape="1">
          <a:blip r:embed="rId4"/>
          <a:srcRect l="30583" t="6780" r="31756" b="10354"/>
          <a:stretch/>
        </p:blipFill>
        <p:spPr>
          <a:xfrm>
            <a:off x="6284259" y="760530"/>
            <a:ext cx="4751294" cy="5631305"/>
          </a:xfrm>
          <a:prstGeom prst="rect">
            <a:avLst/>
          </a:prstGeom>
        </p:spPr>
      </p:pic>
      <p:sp>
        <p:nvSpPr>
          <p:cNvPr id="13" name="Title 1">
            <a:extLst>
              <a:ext uri="{FF2B5EF4-FFF2-40B4-BE49-F238E27FC236}">
                <a16:creationId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a16="http://schemas.microsoft.com/office/drawing/2014/main" id="{D6641CFC-C4DC-49EF-AE74-B1A2B05678CC}"/>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83381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12</a:t>
            </a:fld>
            <a:endParaRPr lang="ru-RU" dirty="0"/>
          </a:p>
        </p:txBody>
      </p:sp>
      <p:sp>
        <p:nvSpPr>
          <p:cNvPr id="10" name="TextBox 9">
            <a:extLst>
              <a:ext uri="{FF2B5EF4-FFF2-40B4-BE49-F238E27FC236}">
                <a16:creationId xmlns:a16="http://schemas.microsoft.com/office/drawing/2014/main"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3F1D1443-2D1B-4069-8224-8DDDB498AA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4" name="Flowchart: Decision 13">
            <a:extLst>
              <a:ext uri="{FF2B5EF4-FFF2-40B4-BE49-F238E27FC236}">
                <a16:creationId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a16="http://schemas.microsoft.com/office/drawing/2014/main" id="{D6641CFC-C4DC-49EF-AE74-B1A2B05678CC}"/>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7" name="Picture 6"/>
          <p:cNvPicPr>
            <a:picLocks noChangeAspect="1"/>
          </p:cNvPicPr>
          <p:nvPr/>
        </p:nvPicPr>
        <p:blipFill>
          <a:blip r:embed="rId4"/>
          <a:stretch>
            <a:fillRect/>
          </a:stretch>
        </p:blipFill>
        <p:spPr>
          <a:xfrm>
            <a:off x="2222021" y="948781"/>
            <a:ext cx="7924800" cy="3219450"/>
          </a:xfrm>
          <a:prstGeom prst="rect">
            <a:avLst/>
          </a:prstGeom>
        </p:spPr>
      </p:pic>
      <p:pic>
        <p:nvPicPr>
          <p:cNvPr id="8" name="Picture 7"/>
          <p:cNvPicPr>
            <a:picLocks noChangeAspect="1"/>
          </p:cNvPicPr>
          <p:nvPr/>
        </p:nvPicPr>
        <p:blipFill>
          <a:blip r:embed="rId5"/>
          <a:stretch>
            <a:fillRect/>
          </a:stretch>
        </p:blipFill>
        <p:spPr>
          <a:xfrm>
            <a:off x="2336321" y="4168231"/>
            <a:ext cx="7696200" cy="2047875"/>
          </a:xfrm>
          <a:prstGeom prst="rect">
            <a:avLst/>
          </a:prstGeom>
        </p:spPr>
      </p:pic>
    </p:spTree>
    <p:extLst>
      <p:ext uri="{BB962C8B-B14F-4D97-AF65-F5344CB8AC3E}">
        <p14:creationId xmlns:p14="http://schemas.microsoft.com/office/powerpoint/2010/main" val="93971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13</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a16="http://schemas.microsoft.com/office/drawing/2014/main"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a16="http://schemas.microsoft.com/office/drawing/2014/main"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6" name="TextBox 15">
            <a:extLst>
              <a:ext uri="{FF2B5EF4-FFF2-40B4-BE49-F238E27FC236}">
                <a16:creationId xmlns:a16="http://schemas.microsoft.com/office/drawing/2014/main"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a16="http://schemas.microsoft.com/office/drawing/2014/main"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extBox 18">
            <a:extLst>
              <a:ext uri="{FF2B5EF4-FFF2-40B4-BE49-F238E27FC236}">
                <a16:creationId xmlns:a16="http://schemas.microsoft.com/office/drawing/2014/main"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a16="http://schemas.microsoft.com/office/drawing/2014/main"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a16="http://schemas.microsoft.com/office/drawing/2014/main"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14</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a16="http://schemas.microsoft.com/office/drawing/2014/main"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21" name="Picture 20">
            <a:extLst>
              <a:ext uri="{FF2B5EF4-FFF2-40B4-BE49-F238E27FC236}">
                <a16:creationId xmlns:a16="http://schemas.microsoft.com/office/drawing/2014/main"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2" name="Rectangle 1"/>
          <p:cNvSpPr/>
          <p:nvPr/>
        </p:nvSpPr>
        <p:spPr>
          <a:xfrm>
            <a:off x="4349262" y="360238"/>
            <a:ext cx="7456738" cy="4493538"/>
          </a:xfrm>
          <a:prstGeom prst="rect">
            <a:avLst/>
          </a:prstGeom>
        </p:spPr>
        <p:txBody>
          <a:bodyPr wrap="square">
            <a:spAutoFit/>
          </a:bodyPr>
          <a:lstStyle/>
          <a:p>
            <a:r>
              <a:rPr lang="en-GB" sz="2600" dirty="0">
                <a:solidFill>
                  <a:schemeClr val="tx1">
                    <a:lumMod val="50000"/>
                  </a:schemeClr>
                </a:solidFill>
                <a:latin typeface="Arial" panose="020B0604020202020204" pitchFamily="34" charset="0"/>
                <a:cs typeface="Arial" panose="020B0604020202020204" pitchFamily="34" charset="0"/>
              </a:rPr>
              <a:t>Children will sit two tests: </a:t>
            </a:r>
          </a:p>
          <a:p>
            <a:endParaRPr lang="en-GB" sz="2600" dirty="0">
              <a:solidFill>
                <a:schemeClr val="accent4"/>
              </a:solidFill>
              <a:latin typeface="Arial" panose="020B0604020202020204" pitchFamily="34" charset="0"/>
              <a:cs typeface="Arial" panose="020B0604020202020204" pitchFamily="34" charset="0"/>
            </a:endParaRPr>
          </a:p>
          <a:p>
            <a:r>
              <a:rPr lang="en-GB" sz="2600" b="1" dirty="0" smtClean="0">
                <a:solidFill>
                  <a:schemeClr val="tx2"/>
                </a:solidFill>
                <a:latin typeface="Arial" panose="020B0604020202020204" pitchFamily="34" charset="0"/>
                <a:cs typeface="Arial" panose="020B0604020202020204" pitchFamily="34" charset="0"/>
              </a:rPr>
              <a:t>Paper </a:t>
            </a:r>
            <a:r>
              <a:rPr lang="en-GB" sz="2600" b="1" dirty="0">
                <a:solidFill>
                  <a:schemeClr val="tx2"/>
                </a:solidFill>
                <a:latin typeface="Arial" panose="020B0604020202020204" pitchFamily="34" charset="0"/>
                <a:cs typeface="Arial" panose="020B0604020202020204" pitchFamily="34" charset="0"/>
              </a:rPr>
              <a:t>1</a:t>
            </a:r>
            <a:r>
              <a:rPr lang="en-GB" sz="2600" b="1" dirty="0">
                <a:solidFill>
                  <a:schemeClr val="accent4"/>
                </a:solidFill>
                <a:latin typeface="Arial" panose="020B0604020202020204" pitchFamily="34" charset="0"/>
                <a:cs typeface="Arial" panose="020B0604020202020204" pitchFamily="34" charset="0"/>
              </a:rPr>
              <a:t> </a:t>
            </a:r>
            <a:r>
              <a:rPr lang="en-GB" sz="2600" dirty="0">
                <a:solidFill>
                  <a:schemeClr val="tx1">
                    <a:lumMod val="50000"/>
                  </a:schemeClr>
                </a:solidFill>
                <a:latin typeface="Arial" panose="020B0604020202020204" pitchFamily="34" charset="0"/>
                <a:cs typeface="Arial" panose="020B0604020202020204" pitchFamily="34" charset="0"/>
              </a:rPr>
              <a:t>is for arithmetic. It covers calculation methods for all operations. </a:t>
            </a:r>
          </a:p>
          <a:p>
            <a:endParaRPr lang="en-GB" sz="2600" dirty="0">
              <a:solidFill>
                <a:schemeClr val="tx1">
                  <a:lumMod val="50000"/>
                </a:schemeClr>
              </a:solidFill>
              <a:latin typeface="Arial" panose="020B0604020202020204" pitchFamily="34" charset="0"/>
              <a:cs typeface="Arial" panose="020B0604020202020204" pitchFamily="34" charset="0"/>
            </a:endParaRPr>
          </a:p>
          <a:p>
            <a:r>
              <a:rPr lang="en-GB" sz="2600" b="1" dirty="0" smtClean="0">
                <a:solidFill>
                  <a:schemeClr val="tx2"/>
                </a:solidFill>
                <a:latin typeface="Arial" panose="020B0604020202020204" pitchFamily="34" charset="0"/>
                <a:cs typeface="Arial" panose="020B0604020202020204" pitchFamily="34" charset="0"/>
              </a:rPr>
              <a:t>Paper </a:t>
            </a:r>
            <a:r>
              <a:rPr lang="en-GB" sz="2600" b="1" dirty="0">
                <a:solidFill>
                  <a:schemeClr val="tx2"/>
                </a:solidFill>
                <a:latin typeface="Arial" panose="020B0604020202020204" pitchFamily="34" charset="0"/>
                <a:cs typeface="Arial" panose="020B0604020202020204" pitchFamily="34" charset="0"/>
              </a:rPr>
              <a:t>2</a:t>
            </a:r>
            <a:r>
              <a:rPr lang="en-GB" sz="2600" dirty="0">
                <a:solidFill>
                  <a:schemeClr val="bg2">
                    <a:lumMod val="10000"/>
                  </a:schemeClr>
                </a:solidFill>
                <a:latin typeface="Arial" panose="020B0604020202020204" pitchFamily="34" charset="0"/>
                <a:cs typeface="Arial" panose="020B0604020202020204" pitchFamily="34" charset="0"/>
              </a:rPr>
              <a:t> includes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Tree>
    <p:extLst>
      <p:ext uri="{BB962C8B-B14F-4D97-AF65-F5344CB8AC3E}">
        <p14:creationId xmlns:p14="http://schemas.microsoft.com/office/powerpoint/2010/main" val="2057791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15</a:t>
            </a:fld>
            <a:endParaRPr lang="ru-RU" dirty="0"/>
          </a:p>
        </p:txBody>
      </p:sp>
      <p:pic>
        <p:nvPicPr>
          <p:cNvPr id="6" name="Picture 5" descr="2018_ks1_mathematics_Paper1_arithmetic.pdf - Google Drive - Google Chrome">
            <a:extLst>
              <a:ext uri="{FF2B5EF4-FFF2-40B4-BE49-F238E27FC236}">
                <a16:creationId xmlns:a16="http://schemas.microsoft.com/office/drawing/2014/main"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a16="http://schemas.microsoft.com/office/drawing/2014/main"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2028821" y="1175727"/>
            <a:ext cx="3397666" cy="4689336"/>
          </a:xfrm>
          <a:prstGeom prst="rect">
            <a:avLst/>
          </a:prstGeom>
        </p:spPr>
      </p:pic>
      <p:sp>
        <p:nvSpPr>
          <p:cNvPr id="11" name="TextBox 10">
            <a:extLst>
              <a:ext uri="{FF2B5EF4-FFF2-40B4-BE49-F238E27FC236}">
                <a16:creationId xmlns:a16="http://schemas.microsoft.com/office/drawing/2014/main"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a16="http://schemas.microsoft.com/office/drawing/2014/main" id="{AA711597-185C-4D93-93CB-A113FD43E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49813" y="145230"/>
            <a:ext cx="4364106" cy="786755"/>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a16="http://schemas.microsoft.com/office/drawing/2014/main" id="{39D2C5E0-6342-4DBF-BD77-6E5CE28DE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27081">
            <a:off x="6008952" y="1001399"/>
            <a:ext cx="3373747" cy="4390968"/>
          </a:xfrm>
          <a:prstGeom prst="rect">
            <a:avLst/>
          </a:prstGeom>
        </p:spPr>
      </p:pic>
      <p:pic>
        <p:nvPicPr>
          <p:cNvPr id="15" name="Picture 14" descr="2018_ks1_mathematics_Paper2_reasoning.pdf - Google Drive - Google Chrome">
            <a:extLst>
              <a:ext uri="{FF2B5EF4-FFF2-40B4-BE49-F238E27FC236}">
                <a16:creationId xmlns:a16="http://schemas.microsoft.com/office/drawing/2014/main" id="{73CE6BAE-AF97-4360-9F05-9ABD82E671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17551">
            <a:off x="7992195" y="1676310"/>
            <a:ext cx="4081543" cy="4705537"/>
          </a:xfrm>
          <a:prstGeom prst="rect">
            <a:avLst/>
          </a:prstGeom>
        </p:spPr>
      </p:pic>
      <p:sp>
        <p:nvSpPr>
          <p:cNvPr id="10" name="Title 1">
            <a:extLst>
              <a:ext uri="{FF2B5EF4-FFF2-40B4-BE49-F238E27FC236}">
                <a16:creationId xmlns:a16="http://schemas.microsoft.com/office/drawing/2014/main" id="{526C6953-382A-411B-9721-62AB35340365}"/>
              </a:ext>
            </a:extLst>
          </p:cNvPr>
          <p:cNvSpPr txBox="1">
            <a:spLocks/>
          </p:cNvSpPr>
          <p:nvPr/>
        </p:nvSpPr>
        <p:spPr>
          <a:xfrm>
            <a:off x="7722163" y="145230"/>
            <a:ext cx="4364106" cy="786755"/>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D6D195C-2161-49CE-B0FD-2A959842BF22}"/>
              </a:ext>
            </a:extLst>
          </p:cNvPr>
          <p:cNvPicPr>
            <a:picLocks noChangeAspect="1"/>
          </p:cNvPicPr>
          <p:nvPr/>
        </p:nvPicPr>
        <p:blipFill>
          <a:blip r:embed="rId7"/>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74298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16</a:t>
            </a:fld>
            <a:endParaRPr lang="ru-RU" dirty="0"/>
          </a:p>
        </p:txBody>
      </p:sp>
      <p:sp>
        <p:nvSpPr>
          <p:cNvPr id="11" name="TextBox 10">
            <a:extLst>
              <a:ext uri="{FF2B5EF4-FFF2-40B4-BE49-F238E27FC236}">
                <a16:creationId xmlns:a16="http://schemas.microsoft.com/office/drawing/2014/main"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a16="http://schemas.microsoft.com/office/drawing/2014/main" id="{AA711597-185C-4D93-93CB-A113FD43EB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sp>
        <p:nvSpPr>
          <p:cNvPr id="10" name="Title 1">
            <a:extLst>
              <a:ext uri="{FF2B5EF4-FFF2-40B4-BE49-F238E27FC236}">
                <a16:creationId xmlns:a16="http://schemas.microsoft.com/office/drawing/2014/main"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D6D195C-2161-49CE-B0FD-2A959842BF22}"/>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18" name="Picture 1"/>
          <p:cNvPicPr>
            <a:picLocks noChangeAspect="1"/>
          </p:cNvPicPr>
          <p:nvPr/>
        </p:nvPicPr>
        <p:blipFill>
          <a:blip r:embed="rId4"/>
          <a:srcRect/>
          <a:stretch>
            <a:fillRect/>
          </a:stretch>
        </p:blipFill>
        <p:spPr bwMode="auto">
          <a:xfrm>
            <a:off x="6738449" y="1428292"/>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p:cNvPicPr>
          <p:nvPr/>
        </p:nvPicPr>
        <p:blipFill rotWithShape="1">
          <a:blip r:embed="rId5"/>
          <a:srcRect l="14635" t="5350" r="13436" b="4708"/>
          <a:stretch/>
        </p:blipFill>
        <p:spPr bwMode="auto">
          <a:xfrm>
            <a:off x="742132" y="1428292"/>
            <a:ext cx="3724360" cy="465638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8150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17</a:t>
            </a:fld>
            <a:endParaRPr lang="ru-RU" dirty="0"/>
          </a:p>
        </p:txBody>
      </p:sp>
      <p:pic>
        <p:nvPicPr>
          <p:cNvPr id="16" name="Picture Placeholder 15" descr="A picture containing person, indoor, child, girl&#10;&#10;Description automatically generated">
            <a:extLst>
              <a:ext uri="{FF2B5EF4-FFF2-40B4-BE49-F238E27FC236}">
                <a16:creationId xmlns:a16="http://schemas.microsoft.com/office/drawing/2014/main"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a16="http://schemas.microsoft.com/office/drawing/2014/main"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id="{74A76F8D-C444-44DE-BE66-57D4F4CE5184}"/>
              </a:ext>
            </a:extLst>
          </p:cNvPr>
          <p:cNvSpPr/>
          <p:nvPr/>
        </p:nvSpPr>
        <p:spPr>
          <a:xfrm>
            <a:off x="72827" y="2117681"/>
            <a:ext cx="6187858" cy="4524315"/>
          </a:xfrm>
          <a:prstGeom prst="rect">
            <a:avLst/>
          </a:prstGeom>
        </p:spPr>
        <p:txBody>
          <a:bodyPr wrap="square">
            <a:spAutoFit/>
          </a:bodyPr>
          <a:lstStyle/>
          <a:p>
            <a:r>
              <a:rPr lang="en-US" sz="2400" dirty="0">
                <a:solidFill>
                  <a:schemeClr val="accent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a16="http://schemas.microsoft.com/office/drawing/2014/main"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0692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18</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80920" y="2200489"/>
            <a:ext cx="12518379" cy="3046988"/>
          </a:xfrm>
          <a:prstGeom prst="rect">
            <a:avLst/>
          </a:prstGeom>
        </p:spPr>
        <p:txBody>
          <a:bodyPr wrap="square">
            <a:spAutoFit/>
          </a:bodyPr>
          <a:lstStyle/>
          <a:p>
            <a:r>
              <a:rPr lang="en-US" sz="2400" u="sng" dirty="0">
                <a:solidFill>
                  <a:srgbClr val="C00000"/>
                </a:solidFill>
                <a:latin typeface="Arial" panose="020B0604020202020204" pitchFamily="34" charset="0"/>
                <a:cs typeface="Arial" panose="020B0604020202020204" pitchFamily="34" charset="0"/>
              </a:rPr>
              <a:t>Working below the expected standard </a:t>
            </a:r>
            <a:r>
              <a:rPr lang="en-US" sz="2400" dirty="0">
                <a:solidFill>
                  <a:srgbClr val="000000"/>
                </a:solidFill>
                <a:latin typeface="Arial" panose="020B0604020202020204" pitchFamily="34" charset="0"/>
                <a:cs typeface="Arial" panose="020B0604020202020204" pitchFamily="34" charset="0"/>
              </a:rPr>
              <a:t>(not working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panose="020B0604020202020204" pitchFamily="34" charset="0"/>
                <a:cs typeface="Arial" panose="020B0604020202020204" pitchFamily="34" charset="0"/>
              </a:rPr>
              <a:t>Working towards the expected standard </a:t>
            </a:r>
            <a:r>
              <a:rPr lang="en-US" sz="2400" dirty="0">
                <a:solidFill>
                  <a:srgbClr val="000000"/>
                </a:solidFill>
                <a:latin typeface="Arial" panose="020B0604020202020204" pitchFamily="34" charset="0"/>
                <a:cs typeface="Arial" panose="020B0604020202020204" pitchFamily="34" charset="0"/>
              </a:rPr>
              <a:t>(some of the learning is within the Year 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panose="020B0604020202020204" pitchFamily="34" charset="0"/>
                <a:cs typeface="Arial" panose="020B0604020202020204" pitchFamily="34" charset="0"/>
              </a:rPr>
              <a:t>Working at the expected standard </a:t>
            </a:r>
            <a:r>
              <a:rPr lang="en-US" sz="2400" dirty="0">
                <a:solidFill>
                  <a:srgbClr val="000000"/>
                </a:solidFill>
                <a:latin typeface="Arial" panose="020B0604020202020204" pitchFamily="34" charset="0"/>
                <a:cs typeface="Arial" panose="020B0604020202020204" pitchFamily="34" charset="0"/>
              </a:rPr>
              <a:t>(All learning is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panose="020B0604020202020204" pitchFamily="34" charset="0"/>
                <a:cs typeface="Arial" panose="020B0604020202020204" pitchFamily="34" charset="0"/>
              </a:rPr>
              <a:t>Working at greater depth </a:t>
            </a:r>
            <a:r>
              <a:rPr lang="en-US" sz="2400" dirty="0">
                <a:solidFill>
                  <a:srgbClr val="000000"/>
                </a:solidFill>
                <a:latin typeface="Arial" panose="020B0604020202020204" pitchFamily="34" charset="0"/>
                <a:cs typeface="Arial" panose="020B0604020202020204" pitchFamily="34" charset="0"/>
              </a:rPr>
              <a:t>(very secure in Year 2 Curriculum, with elements of Year 3).</a:t>
            </a:r>
          </a:p>
        </p:txBody>
      </p:sp>
      <p:sp>
        <p:nvSpPr>
          <p:cNvPr id="9" name="TextBox 8">
            <a:extLst>
              <a:ext uri="{FF2B5EF4-FFF2-40B4-BE49-F238E27FC236}">
                <a16:creationId xmlns:a16="http://schemas.microsoft.com/office/drawing/2014/main"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a16="http://schemas.microsoft.com/office/drawing/2014/main"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19</a:t>
            </a:fld>
            <a:endParaRPr lang="ru-RU" dirty="0"/>
          </a:p>
        </p:txBody>
      </p:sp>
      <p:sp>
        <p:nvSpPr>
          <p:cNvPr id="6" name="Rectangle 5"/>
          <p:cNvSpPr/>
          <p:nvPr/>
        </p:nvSpPr>
        <p:spPr>
          <a:xfrm>
            <a:off x="4920761" y="399652"/>
            <a:ext cx="6096000" cy="5940088"/>
          </a:xfrm>
          <a:prstGeom prst="rect">
            <a:avLst/>
          </a:prstGeom>
        </p:spPr>
        <p:txBody>
          <a:bodyPr>
            <a:spAutoFit/>
          </a:bodyPr>
          <a:lstStyle/>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Ensure your child has the best possible attendance at school.</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Support your child with any homework tasks.</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Reading, spelling and arithmetic (e.g. times tables) are always good to practise.</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Make sure your child has a good sleep and healthy breakfast every morning!</a:t>
            </a:r>
          </a:p>
        </p:txBody>
      </p:sp>
    </p:spTree>
    <p:extLst>
      <p:ext uri="{BB962C8B-B14F-4D97-AF65-F5344CB8AC3E}">
        <p14:creationId xmlns:p14="http://schemas.microsoft.com/office/powerpoint/2010/main" val="336286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a:t>
            </a:fld>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id="{EDC7EF47-7017-4E4A-A7C9-52DBBED3BF3B}"/>
              </a:ext>
            </a:extLst>
          </p:cNvPr>
          <p:cNvSpPr/>
          <p:nvPr/>
        </p:nvSpPr>
        <p:spPr>
          <a:xfrm>
            <a:off x="4868708" y="721130"/>
            <a:ext cx="7242372" cy="4893647"/>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the results are used to measure the school’s performance:-</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*English – Grammar, Punctuation &amp; Spelling</a:t>
            </a:r>
          </a:p>
          <a:p>
            <a:r>
              <a:rPr lang="en-US" sz="2600" dirty="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Maths</a:t>
            </a:r>
            <a:r>
              <a:rPr lang="en-US" sz="2600" dirty="0">
                <a:solidFill>
                  <a:srgbClr val="000000"/>
                </a:solidFill>
                <a:latin typeface="Arial" panose="020B0604020202020204" pitchFamily="34" charset="0"/>
                <a:cs typeface="Arial" panose="020B0604020202020204" pitchFamily="34" charset="0"/>
              </a:rPr>
              <a:t> –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reflect the updated national curriculum and are marked using the current grading </a:t>
            </a:r>
            <a:r>
              <a:rPr lang="en-US" sz="2600" dirty="0" smtClean="0">
                <a:solidFill>
                  <a:srgbClr val="000000"/>
                </a:solidFill>
                <a:latin typeface="Arial" panose="020B0604020202020204" pitchFamily="34" charset="0"/>
                <a:cs typeface="Arial" panose="020B0604020202020204" pitchFamily="34" charset="0"/>
              </a:rPr>
              <a:t>system.</a:t>
            </a:r>
            <a:endParaRPr lang="en-US" sz="2600"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a:t>
            </a:r>
            <a:r>
              <a:rPr lang="en-US" dirty="0" smtClean="0"/>
              <a:t>to help your child with reading</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20</a:t>
            </a:fld>
            <a:endParaRPr lang="ru-RU"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2" name="Rectangle 1"/>
          <p:cNvSpPr/>
          <p:nvPr/>
        </p:nvSpPr>
        <p:spPr>
          <a:xfrm>
            <a:off x="4955931" y="138816"/>
            <a:ext cx="6096000" cy="6632585"/>
          </a:xfrm>
          <a:prstGeom prst="rect">
            <a:avLst/>
          </a:prstGeom>
        </p:spPr>
        <p:txBody>
          <a:bodyPr>
            <a:spAutoFit/>
          </a:bodyPr>
          <a:lstStyle/>
          <a:p>
            <a:pPr marL="182562">
              <a:defRPr/>
            </a:pPr>
            <a:r>
              <a:rPr lang="en-GB" sz="1700" dirty="0">
                <a:solidFill>
                  <a:schemeClr val="bg2">
                    <a:lumMod val="10000"/>
                  </a:schemeClr>
                </a:solidFill>
                <a:latin typeface="Arial" panose="020B0604020202020204" pitchFamily="34" charset="0"/>
                <a:cs typeface="Arial" panose="020B0604020202020204" pitchFamily="34" charset="0"/>
              </a:rPr>
              <a:t>Listening to your child read can take many forms:</a:t>
            </a:r>
          </a:p>
          <a:p>
            <a:pPr marL="182562">
              <a:defRPr/>
            </a:pPr>
            <a:endParaRPr lang="en-GB" sz="17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1700" dirty="0">
                <a:solidFill>
                  <a:schemeClr val="bg2">
                    <a:lumMod val="10000"/>
                  </a:schemeClr>
                </a:solidFill>
                <a:latin typeface="Arial" panose="020B0604020202020204" pitchFamily="34" charset="0"/>
                <a:cs typeface="Arial" panose="020B0604020202020204" pitchFamily="34" charset="0"/>
              </a:rPr>
              <a:t>First and foremost, focus developing an enjoyment and love of reading.</a:t>
            </a:r>
          </a:p>
          <a:p>
            <a:pPr marL="342900" indent="-160338">
              <a:buFont typeface="Arial" panose="020B0604020202020204" pitchFamily="34" charset="0"/>
              <a:buChar char="•"/>
              <a:defRPr/>
            </a:pPr>
            <a:endParaRPr lang="en-GB" sz="17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1700" dirty="0">
                <a:solidFill>
                  <a:schemeClr val="bg2">
                    <a:lumMod val="10000"/>
                  </a:schemeClr>
                </a:solidFill>
                <a:latin typeface="Arial" panose="020B0604020202020204" pitchFamily="34" charset="0"/>
                <a:cs typeface="Arial" panose="020B0604020202020204"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7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1700" dirty="0">
                <a:solidFill>
                  <a:schemeClr val="bg2">
                    <a:lumMod val="10000"/>
                  </a:schemeClr>
                </a:solidFill>
                <a:latin typeface="Arial" panose="020B0604020202020204" pitchFamily="34" charset="0"/>
                <a:cs typeface="Arial" panose="020B0604020202020204" pitchFamily="34" charset="0"/>
              </a:rPr>
              <a:t>Read a little at a time but often, rather than rarely and for longer periods of time!</a:t>
            </a:r>
          </a:p>
          <a:p>
            <a:pPr marL="342900" indent="-160338">
              <a:buFont typeface="Arial" panose="020B0604020202020204" pitchFamily="34" charset="0"/>
              <a:buChar char="•"/>
              <a:defRPr/>
            </a:pPr>
            <a:endParaRPr lang="en-GB" sz="17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1700" dirty="0">
                <a:solidFill>
                  <a:schemeClr val="bg2">
                    <a:lumMod val="10000"/>
                  </a:schemeClr>
                </a:solidFill>
                <a:latin typeface="Arial" panose="020B0604020202020204" pitchFamily="34" charset="0"/>
                <a:cs typeface="Arial" panose="020B0604020202020204"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7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1700" dirty="0">
                <a:solidFill>
                  <a:schemeClr val="bg2">
                    <a:lumMod val="10000"/>
                  </a:schemeClr>
                </a:solidFill>
                <a:latin typeface="Arial" panose="020B0604020202020204" pitchFamily="34" charset="0"/>
                <a:cs typeface="Arial" panose="020B0604020202020204"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7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1700" dirty="0">
                <a:solidFill>
                  <a:schemeClr val="bg2">
                    <a:lumMod val="10000"/>
                  </a:schemeClr>
                </a:solidFill>
                <a:latin typeface="Arial" panose="020B0604020202020204" pitchFamily="34" charset="0"/>
                <a:cs typeface="Arial" panose="020B0604020202020204" pitchFamily="34" charset="0"/>
              </a:rPr>
              <a:t>All reading is valuable – it doesn’t have to be just stories. Reading can involve  </a:t>
            </a:r>
            <a:r>
              <a:rPr lang="en-GB" sz="1700" dirty="0" smtClean="0">
                <a:solidFill>
                  <a:schemeClr val="bg2">
                    <a:lumMod val="10000"/>
                  </a:schemeClr>
                </a:solidFill>
                <a:latin typeface="Arial" panose="020B0604020202020204" pitchFamily="34" charset="0"/>
                <a:cs typeface="Arial" panose="020B0604020202020204" pitchFamily="34" charset="0"/>
              </a:rPr>
              <a:t>anything </a:t>
            </a:r>
            <a:r>
              <a:rPr lang="en-GB" sz="1700" dirty="0">
                <a:solidFill>
                  <a:schemeClr val="bg2">
                    <a:lumMod val="10000"/>
                  </a:schemeClr>
                </a:solidFill>
                <a:latin typeface="Arial" panose="020B0604020202020204" pitchFamily="34" charset="0"/>
                <a:cs typeface="Arial" panose="020B0604020202020204" pitchFamily="34" charset="0"/>
              </a:rPr>
              <a:t>from fiction and non-fiction, poetry, newspapers, magazines, football             programmes, TV guides.</a:t>
            </a:r>
          </a:p>
          <a:p>
            <a:pPr marL="342900" indent="-160338">
              <a:buFont typeface="Arial" panose="020B0604020202020204" pitchFamily="34" charset="0"/>
              <a:buChar char="•"/>
              <a:defRPr/>
            </a:pPr>
            <a:endParaRPr lang="en-GB" sz="17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1700" dirty="0">
                <a:solidFill>
                  <a:schemeClr val="bg2">
                    <a:lumMod val="10000"/>
                  </a:schemeClr>
                </a:solidFill>
                <a:latin typeface="Arial" panose="020B0604020202020204" pitchFamily="34" charset="0"/>
                <a:cs typeface="Arial" panose="020B0604020202020204" pitchFamily="34" charset="0"/>
              </a:rPr>
              <a:t>Visit the local library - it’s free!</a:t>
            </a:r>
          </a:p>
        </p:txBody>
      </p:sp>
    </p:spTree>
    <p:extLst>
      <p:ext uri="{BB962C8B-B14F-4D97-AF65-F5344CB8AC3E}">
        <p14:creationId xmlns:p14="http://schemas.microsoft.com/office/powerpoint/2010/main" val="1231168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a:t>
            </a:r>
            <a:r>
              <a:rPr lang="en-US" dirty="0" smtClean="0"/>
              <a:t>to help your child with writing</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21</a:t>
            </a:fld>
            <a:endParaRPr lang="ru-RU"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6" name="Rectangle 5"/>
          <p:cNvSpPr/>
          <p:nvPr/>
        </p:nvSpPr>
        <p:spPr>
          <a:xfrm>
            <a:off x="4982308" y="136250"/>
            <a:ext cx="6096000" cy="6555641"/>
          </a:xfrm>
          <a:prstGeom prst="rect">
            <a:avLst/>
          </a:prstGeom>
        </p:spPr>
        <p:txBody>
          <a:bodyPr>
            <a:spAutoFit/>
          </a:bodyPr>
          <a:lstStyle/>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Practise and learn weekly </a:t>
            </a:r>
            <a:r>
              <a:rPr lang="en-GB" sz="2000" dirty="0" smtClean="0">
                <a:solidFill>
                  <a:schemeClr val="bg2">
                    <a:lumMod val="10000"/>
                  </a:schemeClr>
                </a:solidFill>
                <a:latin typeface="Arial" panose="020B0604020202020204" pitchFamily="34" charset="0"/>
                <a:cs typeface="Arial" panose="020B0604020202020204" pitchFamily="34" charset="0"/>
              </a:rPr>
              <a:t>spellings </a:t>
            </a:r>
            <a:r>
              <a:rPr lang="en-GB" sz="2000" dirty="0">
                <a:solidFill>
                  <a:schemeClr val="bg2">
                    <a:lumMod val="10000"/>
                  </a:schemeClr>
                </a:solidFill>
                <a:latin typeface="Arial" panose="020B0604020202020204" pitchFamily="34" charset="0"/>
                <a:cs typeface="Arial" panose="020B0604020202020204" pitchFamily="34" charset="0"/>
              </a:rPr>
              <a:t>– make it fun. Can they write silly sentences using their weekly </a:t>
            </a:r>
            <a:r>
              <a:rPr lang="en-GB" sz="2000" dirty="0" smtClean="0">
                <a:solidFill>
                  <a:schemeClr val="bg2">
                    <a:lumMod val="10000"/>
                  </a:schemeClr>
                </a:solidFill>
                <a:latin typeface="Arial" panose="020B0604020202020204" pitchFamily="34" charset="0"/>
                <a:cs typeface="Arial" panose="020B0604020202020204" pitchFamily="34" charset="0"/>
              </a:rPr>
              <a:t>spellings?</a:t>
            </a: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Encourage as many opportunities for writing as possible, such as letters to family or friends, shopping lists, notes or reminders, stories or poems, holiday recounts using their favourite photo.</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Write together – be a good role model for writing.</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Encourage use of a dictionary to check spelling.</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Remember that good readers become good writers! Identify good writing features when reading (e.g. vocabulary, exciting sentences with lots of detail, punctuation).</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Show your appreciation: praise and encourage, even for small successes!</a:t>
            </a:r>
          </a:p>
        </p:txBody>
      </p:sp>
    </p:spTree>
    <p:extLst>
      <p:ext uri="{BB962C8B-B14F-4D97-AF65-F5344CB8AC3E}">
        <p14:creationId xmlns:p14="http://schemas.microsoft.com/office/powerpoint/2010/main" val="1617262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a:t>
            </a:r>
            <a:r>
              <a:rPr lang="en-US" dirty="0" smtClean="0"/>
              <a:t>to help your child with </a:t>
            </a:r>
            <a:r>
              <a:rPr lang="en-US" dirty="0" err="1" smtClean="0"/>
              <a:t>maths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22</a:t>
            </a:fld>
            <a:endParaRPr lang="ru-RU"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2" name="Rectangle 1"/>
          <p:cNvSpPr/>
          <p:nvPr/>
        </p:nvSpPr>
        <p:spPr>
          <a:xfrm>
            <a:off x="5210908" y="339474"/>
            <a:ext cx="6096000" cy="5909310"/>
          </a:xfrm>
          <a:prstGeom prst="rect">
            <a:avLst/>
          </a:prstGeom>
        </p:spPr>
        <p:txBody>
          <a:bodyPr>
            <a:spAutoFit/>
          </a:bodyPr>
          <a:lstStyle/>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Play times tables games – School 360 using J2blast </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Play mental maths games including counting in different amounts (2’s, 3’s, 5’s and 10’s), forwards and backwards. – ICT games has lots of different games to play and support this.</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Encourage opportunities for telling the time.</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Encourage opportunities for counting coins and money e.g. finding amounts or calculating change when shopping.</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Look for examples of 2D and 3D shapes around the home.</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Identify, weigh or measure quantities and amounts in the kitchen or in recipes.</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Play games involving numbers or logic, such as dominoes, card </a:t>
            </a:r>
            <a:r>
              <a:rPr lang="en-GB" dirty="0" smtClean="0">
                <a:solidFill>
                  <a:schemeClr val="bg2">
                    <a:lumMod val="10000"/>
                  </a:schemeClr>
                </a:solidFill>
                <a:latin typeface="Arial" panose="020B0604020202020204" pitchFamily="34" charset="0"/>
                <a:cs typeface="Arial" panose="020B0604020202020204" pitchFamily="34" charset="0"/>
              </a:rPr>
              <a:t>games</a:t>
            </a:r>
            <a:r>
              <a:rPr lang="en-GB" dirty="0">
                <a:solidFill>
                  <a:schemeClr val="bg2">
                    <a:lumMod val="10000"/>
                  </a:schemeClr>
                </a:solidFill>
                <a:latin typeface="Arial" panose="020B0604020202020204" pitchFamily="34" charset="0"/>
                <a:cs typeface="Arial" panose="020B0604020202020204" pitchFamily="34" charset="0"/>
              </a:rPr>
              <a:t> </a:t>
            </a:r>
            <a:r>
              <a:rPr lang="en-GB" dirty="0" smtClean="0">
                <a:solidFill>
                  <a:schemeClr val="bg2">
                    <a:lumMod val="10000"/>
                  </a:schemeClr>
                </a:solidFill>
                <a:latin typeface="Arial" panose="020B0604020202020204" pitchFamily="34" charset="0"/>
                <a:cs typeface="Arial" panose="020B0604020202020204" pitchFamily="34" charset="0"/>
              </a:rPr>
              <a:t>and matching games.</a:t>
            </a:r>
            <a:endParaRPr lang="en-GB"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20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a:bodyPr>
          <a:lstStyle/>
          <a:p>
            <a:r>
              <a:rPr lang="en-GB" dirty="0" smtClean="0"/>
              <a:t>Don’t Worry!!!</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23</a:t>
            </a:fld>
            <a:endParaRPr lang="ru-RU"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6" name="Rectangle 5"/>
          <p:cNvSpPr/>
          <p:nvPr/>
        </p:nvSpPr>
        <p:spPr>
          <a:xfrm>
            <a:off x="5125915" y="514780"/>
            <a:ext cx="6618120" cy="5293757"/>
          </a:xfrm>
          <a:prstGeom prst="rect">
            <a:avLst/>
          </a:prstGeom>
        </p:spPr>
        <p:txBody>
          <a:bodyPr wrap="square">
            <a:spAutoFit/>
          </a:bodyPr>
          <a:lstStyle/>
          <a:p>
            <a:pPr algn="ctr"/>
            <a:r>
              <a:rPr lang="en-GB" sz="2600" u="sng" dirty="0">
                <a:solidFill>
                  <a:srgbClr val="000000"/>
                </a:solidFill>
                <a:latin typeface="Arial" panose="020B0604020202020204" pitchFamily="34" charset="0"/>
                <a:cs typeface="Arial" panose="020B0604020202020204" pitchFamily="34" charset="0"/>
              </a:rPr>
              <a:t>Don’t </a:t>
            </a:r>
            <a:r>
              <a:rPr lang="en-GB" sz="2600" u="sng" dirty="0" smtClean="0">
                <a:solidFill>
                  <a:srgbClr val="000000"/>
                </a:solidFill>
                <a:latin typeface="Arial" panose="020B0604020202020204" pitchFamily="34" charset="0"/>
                <a:cs typeface="Arial" panose="020B0604020202020204" pitchFamily="34" charset="0"/>
              </a:rPr>
              <a:t>Worry</a:t>
            </a:r>
            <a:r>
              <a:rPr lang="en-GB" sz="2600" dirty="0" smtClean="0">
                <a:solidFill>
                  <a:srgbClr val="000000"/>
                </a:solidFill>
                <a:latin typeface="Arial" panose="020B0604020202020204" pitchFamily="34" charset="0"/>
                <a:cs typeface="Arial" panose="020B0604020202020204" pitchFamily="34" charset="0"/>
              </a:rPr>
              <a:t>! </a:t>
            </a:r>
            <a:endParaRPr lang="en-GB" sz="2600" dirty="0">
              <a:solidFill>
                <a:srgbClr val="000000"/>
              </a:solidFill>
              <a:latin typeface="Arial" panose="020B0604020202020204" pitchFamily="34" charset="0"/>
              <a:cs typeface="Arial" panose="020B0604020202020204" pitchFamily="34" charset="0"/>
            </a:endParaRPr>
          </a:p>
          <a:p>
            <a:pPr algn="ctr"/>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•Whilst SATs are statutory, teachers will be assessing your child’s progress throughout the year. </a:t>
            </a: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•This means that the scores that your child achieves in the SATs are just one part of the assessment process. </a:t>
            </a: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•Your child’s final end of year results are determined by the teacher and not the tests! </a:t>
            </a:r>
          </a:p>
        </p:txBody>
      </p:sp>
    </p:spTree>
    <p:extLst>
      <p:ext uri="{BB962C8B-B14F-4D97-AF65-F5344CB8AC3E}">
        <p14:creationId xmlns:p14="http://schemas.microsoft.com/office/powerpoint/2010/main" val="166722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a:bodyPr>
          <a:lstStyle/>
          <a:p>
            <a:r>
              <a:rPr lang="en-GB" dirty="0" smtClean="0"/>
              <a:t>Questions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24</a:t>
            </a:fld>
            <a:endParaRPr lang="ru-RU"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smtClean="0">
                <a:solidFill>
                  <a:srgbClr val="00B050"/>
                </a:solidFill>
                <a:latin typeface="Comic Sans MS" panose="030F0702030302020204" pitchFamily="66" charset="0"/>
              </a:rPr>
              <a:t>apple</a:t>
            </a:r>
            <a:r>
              <a:rPr lang="en-GB" sz="1000" dirty="0" smtClean="0">
                <a:solidFill>
                  <a:schemeClr val="accent4"/>
                </a:solidFill>
                <a:latin typeface="Comic Sans MS" panose="030F0702030302020204" pitchFamily="66" charset="0"/>
              </a:rPr>
              <a:t>forthe</a:t>
            </a:r>
            <a:r>
              <a:rPr lang="en-GB" sz="1000" dirty="0" smtClean="0">
                <a:solidFill>
                  <a:srgbClr val="00B050"/>
                </a:solidFill>
                <a:latin typeface="Comic Sans MS" panose="030F0702030302020204" pitchFamily="66" charset="0"/>
              </a:rPr>
              <a:t>teacher.co.uk</a:t>
            </a:r>
            <a:endParaRPr lang="en-GB" sz="1000" dirty="0">
              <a:solidFill>
                <a:srgbClr val="00B050"/>
              </a:solidFill>
              <a:latin typeface="Comic Sans MS" panose="030F0702030302020204" pitchFamily="66" charset="0"/>
            </a:endParaRP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2" name="Rectangle 1"/>
          <p:cNvSpPr/>
          <p:nvPr/>
        </p:nvSpPr>
        <p:spPr>
          <a:xfrm>
            <a:off x="4809390" y="561474"/>
            <a:ext cx="7323992" cy="3293209"/>
          </a:xfrm>
          <a:prstGeom prst="rect">
            <a:avLst/>
          </a:prstGeom>
        </p:spPr>
        <p:txBody>
          <a:bodyPr wrap="square">
            <a:spAutoFit/>
          </a:bodyPr>
          <a:lstStyle/>
          <a:p>
            <a:pPr algn="ctr"/>
            <a:r>
              <a:rPr lang="en-GB" sz="2600" u="sng" dirty="0">
                <a:solidFill>
                  <a:srgbClr val="000000"/>
                </a:solidFill>
                <a:latin typeface="Arial" panose="020B0604020202020204" pitchFamily="34" charset="0"/>
                <a:cs typeface="Arial" panose="020B0604020202020204" pitchFamily="34" charset="0"/>
              </a:rPr>
              <a:t>Any Questions? </a:t>
            </a:r>
          </a:p>
          <a:p>
            <a:r>
              <a:rPr lang="en-GB" sz="2600" dirty="0">
                <a:solidFill>
                  <a:srgbClr val="000000"/>
                </a:solidFill>
                <a:latin typeface="Arial" panose="020B0604020202020204" pitchFamily="34" charset="0"/>
                <a:cs typeface="Arial" panose="020B0604020202020204" pitchFamily="34" charset="0"/>
              </a:rPr>
              <a:t>We hope this will give you an idea of what the SATs involve.</a:t>
            </a:r>
          </a:p>
          <a:p>
            <a:r>
              <a:rPr lang="en-GB" sz="2600" dirty="0">
                <a:solidFill>
                  <a:srgbClr val="000000"/>
                </a:solidFill>
                <a:latin typeface="Arial" panose="020B0604020202020204" pitchFamily="34" charset="0"/>
                <a:cs typeface="Arial" panose="020B0604020202020204" pitchFamily="34" charset="0"/>
              </a:rPr>
              <a:t> </a:t>
            </a:r>
          </a:p>
          <a:p>
            <a:r>
              <a:rPr lang="en-GB" sz="2600" dirty="0">
                <a:solidFill>
                  <a:srgbClr val="000000"/>
                </a:solidFill>
                <a:latin typeface="Arial" panose="020B0604020202020204" pitchFamily="34" charset="0"/>
                <a:cs typeface="Arial" panose="020B0604020202020204" pitchFamily="34" charset="0"/>
              </a:rPr>
              <a:t>If you have any questions please do not </a:t>
            </a:r>
            <a:r>
              <a:rPr lang="en-GB" sz="2600" b="1" dirty="0">
                <a:solidFill>
                  <a:srgbClr val="000000"/>
                </a:solidFill>
                <a:latin typeface="Arial" panose="020B0604020202020204" pitchFamily="34" charset="0"/>
                <a:cs typeface="Arial" panose="020B0604020202020204" pitchFamily="34" charset="0"/>
              </a:rPr>
              <a:t>hesitate </a:t>
            </a:r>
            <a:r>
              <a:rPr lang="en-GB" sz="2600" dirty="0">
                <a:solidFill>
                  <a:srgbClr val="000000"/>
                </a:solidFill>
                <a:latin typeface="Arial" panose="020B0604020202020204" pitchFamily="34" charset="0"/>
                <a:cs typeface="Arial" panose="020B0604020202020204" pitchFamily="34" charset="0"/>
              </a:rPr>
              <a:t>to ask </a:t>
            </a:r>
            <a:r>
              <a:rPr lang="en-GB" sz="2600" dirty="0" smtClean="0">
                <a:solidFill>
                  <a:srgbClr val="000000"/>
                </a:solidFill>
                <a:latin typeface="Arial" panose="020B0604020202020204" pitchFamily="34" charset="0"/>
                <a:cs typeface="Arial" panose="020B0604020202020204" pitchFamily="34" charset="0"/>
              </a:rPr>
              <a:t>your child’s class </a:t>
            </a:r>
            <a:r>
              <a:rPr lang="en-GB" sz="2600" dirty="0" smtClean="0">
                <a:solidFill>
                  <a:srgbClr val="000000"/>
                </a:solidFill>
                <a:latin typeface="Arial" panose="020B0604020202020204" pitchFamily="34" charset="0"/>
                <a:cs typeface="Arial" panose="020B0604020202020204" pitchFamily="34" charset="0"/>
              </a:rPr>
              <a:t>teacher</a:t>
            </a:r>
            <a:endParaRPr lang="en-GB" sz="2600" dirty="0">
              <a:solidFill>
                <a:srgbClr val="000000"/>
              </a:solidFill>
              <a:latin typeface="Arial" panose="020B0604020202020204" pitchFamily="34" charset="0"/>
              <a:cs typeface="Arial" panose="020B0604020202020204" pitchFamily="34" charset="0"/>
            </a:endParaRP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Thank you for coming! </a:t>
            </a:r>
          </a:p>
        </p:txBody>
      </p:sp>
    </p:spTree>
    <p:extLst>
      <p:ext uri="{BB962C8B-B14F-4D97-AF65-F5344CB8AC3E}">
        <p14:creationId xmlns:p14="http://schemas.microsoft.com/office/powerpoint/2010/main" val="2282981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Your time is appreciated.</a:t>
            </a:r>
            <a:endParaRPr lang="ru-RU" dirty="0"/>
          </a:p>
        </p:txBody>
      </p:sp>
      <p:pic>
        <p:nvPicPr>
          <p:cNvPr id="9" name="Picture 8">
            <a:extLst>
              <a:ext uri="{FF2B5EF4-FFF2-40B4-BE49-F238E27FC236}">
                <a16:creationId xmlns:a16="http://schemas.microsoft.com/office/drawing/2014/main"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a16="http://schemas.microsoft.com/office/drawing/2014/main"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smtClean="0"/>
              <a:t>When </a:t>
            </a:r>
            <a:r>
              <a:rPr lang="en-US" dirty="0"/>
              <a:t>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3</a:t>
            </a:fld>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
        <p:nvSpPr>
          <p:cNvPr id="5" name="Rectangle 4"/>
          <p:cNvSpPr/>
          <p:nvPr/>
        </p:nvSpPr>
        <p:spPr>
          <a:xfrm>
            <a:off x="5023781" y="517802"/>
            <a:ext cx="6652403" cy="6093976"/>
          </a:xfrm>
          <a:prstGeom prst="rect">
            <a:avLst/>
          </a:prstGeom>
        </p:spPr>
        <p:txBody>
          <a:bodyPr wrap="square">
            <a:spAutoFit/>
          </a:bodyPr>
          <a:lstStyle/>
          <a:p>
            <a:r>
              <a:rPr lang="en-GB" sz="2600" u="sng" dirty="0">
                <a:solidFill>
                  <a:srgbClr val="000000"/>
                </a:solidFill>
                <a:latin typeface="Arial" panose="020B0604020202020204" pitchFamily="34" charset="0"/>
                <a:cs typeface="Arial" panose="020B0604020202020204" pitchFamily="34" charset="0"/>
              </a:rPr>
              <a:t>When and how do the SATs take place? </a:t>
            </a:r>
          </a:p>
          <a:p>
            <a:endParaRPr lang="en-GB" sz="2600" u="sng"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•The school is required to administer SATs </a:t>
            </a:r>
            <a:r>
              <a:rPr lang="en-GB" sz="2600" dirty="0" smtClean="0">
                <a:solidFill>
                  <a:srgbClr val="000000"/>
                </a:solidFill>
                <a:latin typeface="Arial" panose="020B0604020202020204" pitchFamily="34" charset="0"/>
                <a:cs typeface="Arial" panose="020B0604020202020204" pitchFamily="34" charset="0"/>
              </a:rPr>
              <a:t>throughout </a:t>
            </a:r>
            <a:r>
              <a:rPr lang="en-GB" sz="2600" dirty="0">
                <a:solidFill>
                  <a:srgbClr val="000000"/>
                </a:solidFill>
                <a:latin typeface="Arial" panose="020B0604020202020204" pitchFamily="34" charset="0"/>
                <a:cs typeface="Arial" panose="020B0604020202020204" pitchFamily="34" charset="0"/>
              </a:rPr>
              <a:t>the month of May, and all schools in England will be carrying out SATs at this time. </a:t>
            </a: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•If children are absent, they will have to do the test on return to school. </a:t>
            </a: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•We do not want children to worry or become stressed with these SAT’s. To ensure this happens, the children will take the tests with adults that are familiar to them in areas they are used to working in.</a:t>
            </a:r>
          </a:p>
        </p:txBody>
      </p:sp>
    </p:spTree>
    <p:extLst>
      <p:ext uri="{BB962C8B-B14F-4D97-AF65-F5344CB8AC3E}">
        <p14:creationId xmlns:p14="http://schemas.microsoft.com/office/powerpoint/2010/main" val="1584119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4</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a16="http://schemas.microsoft.com/office/drawing/2014/main" id="{6B25A2FA-BBD4-4C53-A7EA-A7980B7E6D4D}"/>
              </a:ext>
            </a:extLst>
          </p:cNvPr>
          <p:cNvGrpSpPr/>
          <p:nvPr/>
        </p:nvGrpSpPr>
        <p:grpSpPr>
          <a:xfrm>
            <a:off x="4058779" y="257114"/>
            <a:ext cx="3764752" cy="3752813"/>
            <a:chOff x="4058779" y="257114"/>
            <a:chExt cx="3764752" cy="3752813"/>
          </a:xfrm>
        </p:grpSpPr>
        <p:sp>
          <p:nvSpPr>
            <p:cNvPr id="10" name="Rectangle 9">
              <a:extLst>
                <a:ext uri="{FF2B5EF4-FFF2-40B4-BE49-F238E27FC236}">
                  <a16:creationId xmlns:a16="http://schemas.microsoft.com/office/drawing/2014/main"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a16="http://schemas.microsoft.com/office/drawing/2014/main" id="{88A419D2-5E83-4A20-8E54-7D349EEF6B95}"/>
                </a:ext>
              </a:extLst>
            </p:cNvPr>
            <p:cNvSpPr/>
            <p:nvPr/>
          </p:nvSpPr>
          <p:spPr>
            <a:xfrm>
              <a:off x="4058779" y="1224549"/>
              <a:ext cx="3764752" cy="2785378"/>
            </a:xfrm>
            <a:prstGeom prst="rect">
              <a:avLst/>
            </a:prstGeom>
            <a:noFill/>
          </p:spPr>
          <p:txBody>
            <a:bodyPr wrap="square" lIns="91440" tIns="45720" rIns="91440" bIns="45720">
              <a:spAutoFit/>
            </a:bodyPr>
            <a:lstStyle/>
            <a:p>
              <a:pPr algn="ct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88432F8-F87A-43B5-A2B3-2C810FD215C5}"/>
              </a:ext>
            </a:extLst>
          </p:cNvPr>
          <p:cNvGrpSpPr/>
          <p:nvPr/>
        </p:nvGrpSpPr>
        <p:grpSpPr>
          <a:xfrm>
            <a:off x="8178331" y="301219"/>
            <a:ext cx="3977390" cy="3809861"/>
            <a:chOff x="8178331" y="301219"/>
            <a:chExt cx="3977390" cy="3809861"/>
          </a:xfrm>
        </p:grpSpPr>
        <p:sp>
          <p:nvSpPr>
            <p:cNvPr id="13" name="Rectangle 12">
              <a:extLst>
                <a:ext uri="{FF2B5EF4-FFF2-40B4-BE49-F238E27FC236}">
                  <a16:creationId xmlns:a16="http://schemas.microsoft.com/office/drawing/2014/main"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78331" y="1325702"/>
              <a:ext cx="3977390" cy="2785378"/>
            </a:xfrm>
            <a:prstGeom prst="rect">
              <a:avLst/>
            </a:prstGeom>
            <a:noFill/>
          </p:spPr>
          <p:txBody>
            <a:bodyPr wrap="square" lIns="91440" tIns="45720" rIns="91440" bIns="45720">
              <a:spAutoFit/>
            </a:bodyPr>
            <a:lstStyle/>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15" name="TextBox 14">
            <a:extLst>
              <a:ext uri="{FF2B5EF4-FFF2-40B4-BE49-F238E27FC236}">
                <a16:creationId xmlns:a16="http://schemas.microsoft.com/office/drawing/2014/main"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a16="http://schemas.microsoft.com/office/drawing/2014/main"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itle 4">
            <a:extLst>
              <a:ext uri="{FF2B5EF4-FFF2-40B4-BE49-F238E27FC236}">
                <a16:creationId xmlns:a16="http://schemas.microsoft.com/office/drawing/2014/main" id="{D9ABE345-9DDE-44BB-9872-A88DE66C4157}"/>
              </a:ext>
            </a:extLst>
          </p:cNvPr>
          <p:cNvSpPr txBox="1">
            <a:spLocks/>
          </p:cNvSpPr>
          <p:nvPr/>
        </p:nvSpPr>
        <p:spPr>
          <a:xfrm>
            <a:off x="737526" y="5298637"/>
            <a:ext cx="11561523" cy="1393254"/>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82500" lnSpcReduction="100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GB" sz="3600" b="0" dirty="0">
                <a:latin typeface="Arial" panose="020B0604020202020204" pitchFamily="34" charset="0"/>
                <a:cs typeface="Arial" panose="020B0604020202020204" pitchFamily="34" charset="0"/>
              </a:rPr>
              <a:t>The texts will cover a range of poetry, fiction and non-fiction. </a:t>
            </a:r>
          </a:p>
          <a:p>
            <a:r>
              <a:rPr lang="en-GB" sz="3600" b="0" dirty="0" smtClean="0">
                <a:latin typeface="Arial" panose="020B0604020202020204" pitchFamily="34" charset="0"/>
                <a:cs typeface="Arial" panose="020B0604020202020204" pitchFamily="34" charset="0"/>
              </a:rPr>
              <a:t>Questions </a:t>
            </a:r>
            <a:r>
              <a:rPr lang="en-GB" sz="3600" b="0" dirty="0">
                <a:latin typeface="Arial" panose="020B0604020202020204" pitchFamily="34" charset="0"/>
                <a:cs typeface="Arial" panose="020B0604020202020204" pitchFamily="34" charset="0"/>
              </a:rPr>
              <a:t>are designed to assess the comprehension and understanding of a child’s reading. </a:t>
            </a:r>
          </a:p>
        </p:txBody>
      </p:sp>
      <p:pic>
        <p:nvPicPr>
          <p:cNvPr id="20" name="Picture 19">
            <a:extLst>
              <a:ext uri="{FF2B5EF4-FFF2-40B4-BE49-F238E27FC236}">
                <a16:creationId xmlns:a16="http://schemas.microsoft.com/office/drawing/2014/main"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5</a:t>
            </a:fld>
            <a:endParaRPr lang="ru-RU" dirty="0"/>
          </a:p>
        </p:txBody>
      </p:sp>
      <p:pic>
        <p:nvPicPr>
          <p:cNvPr id="7" name="Picture 6" descr="year-2-reading-sample-materials-1.pdf - Google Chrome">
            <a:extLst>
              <a:ext uri="{FF2B5EF4-FFF2-40B4-BE49-F238E27FC236}">
                <a16:creationId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6055781" y="157956"/>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6</a:t>
            </a:fld>
            <a:endParaRPr lang="ru-RU" dirty="0"/>
          </a:p>
        </p:txBody>
      </p:sp>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5" name="Picture 4"/>
          <p:cNvPicPr>
            <a:picLocks noChangeAspect="1"/>
          </p:cNvPicPr>
          <p:nvPr/>
        </p:nvPicPr>
        <p:blipFill>
          <a:blip r:embed="rId4"/>
          <a:stretch>
            <a:fillRect/>
          </a:stretch>
        </p:blipFill>
        <p:spPr>
          <a:xfrm>
            <a:off x="2444261" y="1374393"/>
            <a:ext cx="6629400" cy="5282330"/>
          </a:xfrm>
          <a:prstGeom prst="rect">
            <a:avLst/>
          </a:prstGeom>
        </p:spPr>
      </p:pic>
    </p:spTree>
    <p:extLst>
      <p:ext uri="{BB962C8B-B14F-4D97-AF65-F5344CB8AC3E}">
        <p14:creationId xmlns:p14="http://schemas.microsoft.com/office/powerpoint/2010/main" val="1625039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6055781" y="157956"/>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7</a:t>
            </a:fld>
            <a:endParaRPr lang="ru-RU" dirty="0"/>
          </a:p>
        </p:txBody>
      </p:sp>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3" name="Picture 2"/>
          <p:cNvPicPr>
            <a:picLocks noChangeAspect="1"/>
          </p:cNvPicPr>
          <p:nvPr/>
        </p:nvPicPr>
        <p:blipFill>
          <a:blip r:embed="rId4"/>
          <a:stretch>
            <a:fillRect/>
          </a:stretch>
        </p:blipFill>
        <p:spPr>
          <a:xfrm>
            <a:off x="1977663" y="1489648"/>
            <a:ext cx="7877175" cy="5095875"/>
          </a:xfrm>
          <a:prstGeom prst="rect">
            <a:avLst/>
          </a:prstGeom>
        </p:spPr>
      </p:pic>
    </p:spTree>
    <p:extLst>
      <p:ext uri="{BB962C8B-B14F-4D97-AF65-F5344CB8AC3E}">
        <p14:creationId xmlns:p14="http://schemas.microsoft.com/office/powerpoint/2010/main" val="24442736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8</a:t>
            </a:fld>
            <a:endParaRPr lang="ru-RU" dirty="0"/>
          </a:p>
        </p:txBody>
      </p:sp>
      <p:pic>
        <p:nvPicPr>
          <p:cNvPr id="5" name="Picture 4" descr="2017 key stage 1 English reading Paper 2: reading booklet - Google Chrome">
            <a:extLst>
              <a:ext uri="{FF2B5EF4-FFF2-40B4-BE49-F238E27FC236}">
                <a16:creationId xmlns:a16="http://schemas.microsoft.com/office/drawing/2014/main"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a16="http://schemas.microsoft.com/office/drawing/2014/main"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a16="http://schemas.microsoft.com/office/drawing/2014/main"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6"/>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6055781" y="157956"/>
            <a:ext cx="4785134" cy="1119126"/>
          </a:xfrm>
        </p:spPr>
        <p:txBody>
          <a:bodyPr>
            <a:noAutofit/>
          </a:bodyPr>
          <a:lstStyle/>
          <a:p>
            <a:r>
              <a:rPr lang="en-US" sz="3200" dirty="0">
                <a:latin typeface="+mj-lt"/>
              </a:rPr>
              <a:t>English – Reading</a:t>
            </a:r>
            <a:br>
              <a:rPr lang="en-US" sz="3200" dirty="0">
                <a:latin typeface="+mj-lt"/>
              </a:rPr>
            </a:br>
            <a:r>
              <a:rPr lang="en-US" sz="3200" dirty="0">
                <a:latin typeface="+mj-lt"/>
              </a:rPr>
              <a:t>Paper </a:t>
            </a:r>
            <a:r>
              <a:rPr lang="en-US" sz="3200" dirty="0" smtClean="0">
                <a:latin typeface="+mj-lt"/>
              </a:rPr>
              <a:t>2 </a:t>
            </a:r>
            <a:r>
              <a:rPr lang="en-US" sz="3200" dirty="0">
                <a:latin typeface="+mj-lt"/>
              </a:rPr>
              <a:t>Example </a:t>
            </a:r>
            <a:r>
              <a:rPr lang="en-US" sz="3200" dirty="0" smtClean="0">
                <a:latin typeface="+mj-lt"/>
              </a:rPr>
              <a:t>Pages</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9</a:t>
            </a:fld>
            <a:endParaRPr lang="ru-RU" dirty="0"/>
          </a:p>
        </p:txBody>
      </p:sp>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3" name="Picture 2"/>
          <p:cNvPicPr>
            <a:picLocks noChangeAspect="1"/>
          </p:cNvPicPr>
          <p:nvPr/>
        </p:nvPicPr>
        <p:blipFill>
          <a:blip r:embed="rId4"/>
          <a:stretch>
            <a:fillRect/>
          </a:stretch>
        </p:blipFill>
        <p:spPr>
          <a:xfrm>
            <a:off x="1584855" y="1582059"/>
            <a:ext cx="8209775" cy="4698486"/>
          </a:xfrm>
          <a:prstGeom prst="rect">
            <a:avLst/>
          </a:prstGeom>
        </p:spPr>
      </p:pic>
    </p:spTree>
    <p:extLst>
      <p:ext uri="{BB962C8B-B14F-4D97-AF65-F5344CB8AC3E}">
        <p14:creationId xmlns:p14="http://schemas.microsoft.com/office/powerpoint/2010/main" val="1523576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1278</Words>
  <Application>Microsoft Office PowerPoint</Application>
  <PresentationFormat>Widescreen</PresentationFormat>
  <Paragraphs>211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Franklin Gothic Book</vt:lpstr>
      <vt:lpstr>Office Theme</vt:lpstr>
      <vt:lpstr>KS1 SATs</vt:lpstr>
      <vt:lpstr>What are Sats?</vt:lpstr>
      <vt:lpstr>When are Sats?</vt:lpstr>
      <vt:lpstr>An outline of the tests</vt:lpstr>
      <vt:lpstr>English – Reading Paper 1 Example Page</vt:lpstr>
      <vt:lpstr>English – Reading Paper 1 Example Page</vt:lpstr>
      <vt:lpstr>English – Reading Paper 1 Example Page</vt:lpstr>
      <vt:lpstr>English – Reading Paper 2 Example Pages</vt:lpstr>
      <vt:lpstr>English – Reading Paper 2 Example Pages</vt:lpstr>
      <vt:lpstr>English</vt:lpstr>
      <vt:lpstr>English – Spelling Example Page</vt:lpstr>
      <vt:lpstr>PowerPoint Presentation</vt:lpstr>
      <vt:lpstr>Maths</vt:lpstr>
      <vt:lpstr>Maths</vt:lpstr>
      <vt:lpstr>Maths Paper 1 Example Pages (Arithmetic)</vt:lpstr>
      <vt:lpstr>Maths Paper 1 Example Pages (Arithmetic)</vt:lpstr>
      <vt:lpstr>Teacher Assessment/results</vt:lpstr>
      <vt:lpstr>Age Related Expectations</vt:lpstr>
      <vt:lpstr>How can you help your child prepare?</vt:lpstr>
      <vt:lpstr>How to help your child with reading</vt:lpstr>
      <vt:lpstr>How to help your child with writing</vt:lpstr>
      <vt:lpstr>How to help your child with maths</vt:lpstr>
      <vt:lpstr>Don’t Worry!!!</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2018-11-18T22:15:54Z</dcterms:created>
  <dcterms:modified xsi:type="dcterms:W3CDTF">2023-04-14T15:51:25Z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