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9" r:id="rId3"/>
    <p:sldId id="277" r:id="rId4"/>
    <p:sldId id="278" r:id="rId5"/>
    <p:sldId id="279" r:id="rId6"/>
    <p:sldId id="276" r:id="rId7"/>
    <p:sldId id="270" r:id="rId8"/>
    <p:sldId id="271" r:id="rId9"/>
    <p:sldId id="272" r:id="rId10"/>
    <p:sldId id="274" r:id="rId11"/>
    <p:sldId id="273" r:id="rId12"/>
    <p:sldId id="275" r:id="rId13"/>
  </p:sldIdLst>
  <p:sldSz cx="9144000" cy="6858000" type="screen4x3"/>
  <p:notesSz cx="6858000" cy="9144000"/>
  <p:embeddedFontLst>
    <p:embeddedFont>
      <p:font typeface="Sassoon Infant Md" panose="02000603050000020003" charset="0"/>
      <p:regular r:id="rId16"/>
    </p:embeddedFont>
    <p:embeddedFont>
      <p:font typeface="BPreplay" panose="02000503000000020004" charset="0"/>
      <p:regular r:id="rId17"/>
      <p:bold r:id="rId18"/>
      <p:italic r:id="rId19"/>
      <p:boldItalic r:id="rId20"/>
    </p:embeddedFont>
    <p:embeddedFont>
      <p:font typeface="Sassoon Infant Rg" panose="02000503030000020003" charset="0"/>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99" d="100"/>
          <a:sy n="99" d="100"/>
        </p:scale>
        <p:origin x="878" y="8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01/05/2023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r>
            <a:r>
              <a:rPr lang="en-GB" altLang="en-US" sz="3600" smtClean="0">
                <a:solidFill>
                  <a:schemeClr val="accent6"/>
                </a:solidFill>
                <a:latin typeface="BPreplay" panose="02000503000000020004" pitchFamily="50" charset="0"/>
              </a:rPr>
              <a:t>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dirty="0">
              <a:solidFill>
                <a:schemeClr val="bg2">
                  <a:lumMod val="10000"/>
                </a:schemeClr>
              </a:solidFill>
              <a:latin typeface="BPreplay" panose="02000503000000020004" pitchFamily="50" charset="0"/>
            </a:endParaRP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2006703"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QR code</a:t>
            </a:r>
            <a:endParaRPr lang="en-GB" altLang="en-US" sz="3600" dirty="0">
              <a:solidFill>
                <a:schemeClr val="accent6"/>
              </a:solidFill>
              <a:latin typeface="BPreplay" panose="02000503000000020004" pitchFamily="50" charset="0"/>
            </a:endParaRPr>
          </a:p>
        </p:txBody>
      </p:sp>
      <p:sp>
        <p:nvSpPr>
          <p:cNvPr id="4" name="TextBox 3"/>
          <p:cNvSpPr txBox="1"/>
          <p:nvPr/>
        </p:nvSpPr>
        <p:spPr>
          <a:xfrm>
            <a:off x="407988" y="1477108"/>
            <a:ext cx="8146927" cy="923330"/>
          </a:xfrm>
          <a:prstGeom prst="rect">
            <a:avLst/>
          </a:prstGeom>
          <a:noFill/>
        </p:spPr>
        <p:txBody>
          <a:bodyPr wrap="square" rtlCol="0">
            <a:spAutoFit/>
          </a:bodyPr>
          <a:lstStyle/>
          <a:p>
            <a:r>
              <a:rPr lang="en-GB" dirty="0" smtClean="0">
                <a:latin typeface="BPreplay" panose="02000503000000020004" charset="0"/>
              </a:rPr>
              <a:t>We are sending home some extra word reading practice in your child’s reading diary. All you need to do is use a QR scanner and access the words. </a:t>
            </a:r>
            <a:endParaRPr lang="en-GB" dirty="0">
              <a:latin typeface="BPreplay" panose="02000503000000020004" charset="0"/>
            </a:endParaRPr>
          </a:p>
        </p:txBody>
      </p:sp>
      <p:pic>
        <p:nvPicPr>
          <p:cNvPr id="5" name="Picture 4"/>
          <p:cNvPicPr>
            <a:picLocks noChangeAspect="1"/>
          </p:cNvPicPr>
          <p:nvPr/>
        </p:nvPicPr>
        <p:blipFill>
          <a:blip r:embed="rId3"/>
          <a:stretch>
            <a:fillRect/>
          </a:stretch>
        </p:blipFill>
        <p:spPr>
          <a:xfrm>
            <a:off x="366713" y="3842544"/>
            <a:ext cx="8448675" cy="2514600"/>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a:t>
            </a:r>
            <a:r>
              <a:rPr lang="en-GB" dirty="0" smtClean="0">
                <a:solidFill>
                  <a:schemeClr val="tx1"/>
                </a:solidFill>
                <a:latin typeface="BPreplay" panose="02000503000000020004" pitchFamily="50" charset="0"/>
              </a:rPr>
              <a:t>early years, </a:t>
            </a:r>
            <a:r>
              <a:rPr lang="en-GB" dirty="0">
                <a:solidFill>
                  <a:schemeClr val="tx1"/>
                </a:solidFill>
                <a:latin typeface="BPreplay" panose="02000503000000020004" pitchFamily="50" charset="0"/>
              </a:rPr>
              <a:t>both </a:t>
            </a:r>
            <a:r>
              <a:rPr lang="en-GB" dirty="0" smtClean="0">
                <a:solidFill>
                  <a:schemeClr val="tx1"/>
                </a:solidFill>
                <a:latin typeface="BPreplay" panose="02000503000000020004" pitchFamily="50" charset="0"/>
              </a:rPr>
              <a:t>nursery </a:t>
            </a:r>
            <a:r>
              <a:rPr lang="en-GB" dirty="0">
                <a:solidFill>
                  <a:schemeClr val="tx1"/>
                </a:solidFill>
                <a:latin typeface="BPreplay" panose="02000503000000020004" pitchFamily="50" charset="0"/>
              </a:rPr>
              <a:t>and </a:t>
            </a:r>
            <a:r>
              <a:rPr lang="en-GB" dirty="0" smtClean="0">
                <a:solidFill>
                  <a:schemeClr val="tx1"/>
                </a:solidFill>
                <a:latin typeface="BPreplay" panose="02000503000000020004" pitchFamily="50" charset="0"/>
              </a:rPr>
              <a:t>reception</a:t>
            </a:r>
            <a:r>
              <a:rPr lang="en-GB" dirty="0">
                <a:solidFill>
                  <a:schemeClr val="tx1"/>
                </a:solidFill>
                <a:latin typeface="BPreplay" panose="02000503000000020004" pitchFamily="50" charset="0"/>
              </a:rPr>
              <a:t>. Once children begin learning sounds, these sounds are used orally to identify and make words. They will then </a:t>
            </a:r>
            <a:r>
              <a:rPr lang="en-GB" dirty="0"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r>
              <a:rPr lang="en-GB" dirty="0" smtClean="0">
                <a:solidFill>
                  <a:schemeClr val="bg2">
                    <a:lumMod val="10000"/>
                  </a:schemeClr>
                </a:solidFill>
                <a:latin typeface="BPreplay" panose="02000503000000020004" pitchFamily="50" charset="0"/>
              </a:rPr>
              <a:t>.</a:t>
            </a:r>
          </a:p>
          <a:p>
            <a:pPr algn="just">
              <a:defRPr/>
            </a:pPr>
            <a:r>
              <a:rPr lang="en-GB" dirty="0">
                <a:solidFill>
                  <a:schemeClr val="bg2">
                    <a:lumMod val="10000"/>
                  </a:schemeClr>
                </a:solidFill>
                <a:latin typeface="BPreplay" panose="02000503000000020004" pitchFamily="50" charset="0"/>
              </a:rPr>
              <a:t> </a:t>
            </a:r>
            <a:endParaRPr lang="en-GB" dirty="0" smtClean="0">
              <a:solidFill>
                <a:schemeClr val="bg2">
                  <a:lumMod val="10000"/>
                </a:schemeClr>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 </a:t>
            </a:r>
            <a:r>
              <a:rPr lang="en-GB" dirty="0" smtClean="0">
                <a:solidFill>
                  <a:schemeClr val="bg2">
                    <a:lumMod val="10000"/>
                  </a:schemeClr>
                </a:solidFill>
                <a:latin typeface="BPreplay" panose="02000503000000020004" pitchFamily="50" charset="0"/>
              </a:rPr>
              <a:t>        </a:t>
            </a:r>
            <a:endParaRPr lang="en-GB" dirty="0">
              <a:solidFill>
                <a:schemeClr val="bg2">
                  <a:lumMod val="10000"/>
                </a:schemeClr>
              </a:solidFill>
              <a:latin typeface="BPreplay" panose="02000503000000020004" pitchFamily="50" charset="0"/>
            </a:endParaRPr>
          </a:p>
        </p:txBody>
      </p:sp>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4" name="Picture 3"/>
          <p:cNvPicPr>
            <a:picLocks noChangeAspect="1"/>
          </p:cNvPicPr>
          <p:nvPr/>
        </p:nvPicPr>
        <p:blipFill>
          <a:blip r:embed="rId2"/>
          <a:stretch>
            <a:fillRect/>
          </a:stretch>
        </p:blipFill>
        <p:spPr>
          <a:xfrm>
            <a:off x="509517" y="4670534"/>
            <a:ext cx="3354277" cy="1690999"/>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bg2">
                    <a:lumMod val="10000"/>
                  </a:schemeClr>
                </a:solidFill>
                <a:latin typeface="BPreplay" panose="02000503000000020004" pitchFamily="50" charset="0"/>
              </a:rPr>
              <a:t> </a:t>
            </a:r>
          </a:p>
          <a:p>
            <a:pPr algn="just">
              <a:defRPr/>
            </a:pPr>
            <a:r>
              <a:rPr lang="en-GB" dirty="0" smtClean="0">
                <a:solidFill>
                  <a:schemeClr val="bg2">
                    <a:lumMod val="10000"/>
                  </a:schemeClr>
                </a:solidFill>
                <a:latin typeface="BPreplay" panose="02000503000000020004" pitchFamily="50" charset="0"/>
              </a:rPr>
              <a:t>Read Write </a:t>
            </a:r>
            <a:r>
              <a:rPr lang="en-GB" dirty="0" err="1" smtClean="0">
                <a:solidFill>
                  <a:schemeClr val="bg2">
                    <a:lumMod val="10000"/>
                  </a:schemeClr>
                </a:solidFill>
                <a:latin typeface="BPreplay" panose="02000503000000020004" pitchFamily="50" charset="0"/>
              </a:rPr>
              <a:t>Inc</a:t>
            </a:r>
            <a:r>
              <a:rPr lang="en-GB" dirty="0" smtClean="0">
                <a:solidFill>
                  <a:schemeClr val="bg2">
                    <a:lumMod val="10000"/>
                  </a:schemeClr>
                </a:solidFill>
                <a:latin typeface="BPreplay" panose="02000503000000020004" pitchFamily="50" charset="0"/>
              </a:rPr>
              <a:t> is the phonics programme that we </a:t>
            </a:r>
          </a:p>
          <a:p>
            <a:pPr algn="just">
              <a:defRPr/>
            </a:pPr>
            <a:r>
              <a:rPr lang="en-GB" dirty="0">
                <a:solidFill>
                  <a:schemeClr val="bg2">
                    <a:lumMod val="10000"/>
                  </a:schemeClr>
                </a:solidFill>
                <a:latin typeface="BPreplay" panose="02000503000000020004" pitchFamily="50" charset="0"/>
              </a:rPr>
              <a:t>f</a:t>
            </a:r>
            <a:r>
              <a:rPr lang="en-GB" dirty="0" smtClean="0">
                <a:solidFill>
                  <a:schemeClr val="bg2">
                    <a:lumMod val="10000"/>
                  </a:schemeClr>
                </a:solidFill>
                <a:latin typeface="BPreplay" panose="02000503000000020004" pitchFamily="50" charset="0"/>
              </a:rPr>
              <a:t>ollow to support our phonic teaching. </a:t>
            </a:r>
          </a:p>
          <a:p>
            <a:pPr algn="just">
              <a:defRPr/>
            </a:pPr>
            <a:r>
              <a:rPr lang="en-GB" dirty="0" smtClean="0">
                <a:solidFill>
                  <a:schemeClr val="bg2">
                    <a:lumMod val="10000"/>
                  </a:schemeClr>
                </a:solidFill>
                <a:latin typeface="BPreplay" panose="02000503000000020004" pitchFamily="50" charset="0"/>
              </a:rPr>
              <a:t>The phonemes are broken up into 3 different sets</a:t>
            </a:r>
          </a:p>
          <a:p>
            <a:pPr algn="just">
              <a:defRPr/>
            </a:pPr>
            <a:endParaRPr lang="en-GB" dirty="0">
              <a:solidFill>
                <a:schemeClr val="bg2">
                  <a:lumMod val="10000"/>
                </a:schemeClr>
              </a:solidFill>
              <a:latin typeface="BPreplay" panose="02000503000000020004" pitchFamily="50" charset="0"/>
            </a:endParaRPr>
          </a:p>
          <a:p>
            <a:pPr algn="just">
              <a:defRPr/>
            </a:pPr>
            <a:endParaRPr lang="en-GB" dirty="0" smtClean="0">
              <a:solidFill>
                <a:schemeClr val="bg2">
                  <a:lumMod val="10000"/>
                </a:schemeClr>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 </a:t>
            </a:r>
            <a:r>
              <a:rPr lang="en-GB" dirty="0" smtClean="0">
                <a:solidFill>
                  <a:schemeClr val="bg2">
                    <a:lumMod val="10000"/>
                  </a:schemeClr>
                </a:solidFill>
                <a:latin typeface="BPreplay" panose="02000503000000020004" pitchFamily="50" charset="0"/>
              </a:rPr>
              <a:t>    Set 1 – these are individual sounds that the children learn first</a:t>
            </a:r>
            <a:endParaRPr lang="en-GB" dirty="0">
              <a:solidFill>
                <a:schemeClr val="bg2">
                  <a:lumMod val="10000"/>
                </a:schemeClr>
              </a:solidFill>
              <a:latin typeface="BPreplay" panose="02000503000000020004" pitchFamily="50" charset="0"/>
            </a:endParaRPr>
          </a:p>
        </p:txBody>
      </p:sp>
      <p:sp>
        <p:nvSpPr>
          <p:cNvPr id="14" name="Rectangle 3"/>
          <p:cNvSpPr>
            <a:spLocks noChangeArrowheads="1"/>
          </p:cNvSpPr>
          <p:nvPr/>
        </p:nvSpPr>
        <p:spPr bwMode="auto">
          <a:xfrm>
            <a:off x="407988" y="401638"/>
            <a:ext cx="327724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Read Write </a:t>
            </a:r>
            <a:r>
              <a:rPr lang="en-GB" altLang="en-US" sz="3600" dirty="0" err="1" smtClean="0">
                <a:solidFill>
                  <a:schemeClr val="accent6"/>
                </a:solidFill>
                <a:latin typeface="BPreplay" panose="02000503000000020004" pitchFamily="50" charset="0"/>
              </a:rPr>
              <a:t>Inc</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2"/>
          <a:stretch>
            <a:fillRect/>
          </a:stretch>
        </p:blipFill>
        <p:spPr>
          <a:xfrm>
            <a:off x="6016931" y="1317154"/>
            <a:ext cx="2765913" cy="1203110"/>
          </a:xfrm>
          <a:prstGeom prst="rect">
            <a:avLst/>
          </a:prstGeom>
        </p:spPr>
      </p:pic>
      <p:pic>
        <p:nvPicPr>
          <p:cNvPr id="5" name="Picture 4"/>
          <p:cNvPicPr>
            <a:picLocks noChangeAspect="1"/>
          </p:cNvPicPr>
          <p:nvPr/>
        </p:nvPicPr>
        <p:blipFill>
          <a:blip r:embed="rId3"/>
          <a:stretch>
            <a:fillRect/>
          </a:stretch>
        </p:blipFill>
        <p:spPr>
          <a:xfrm>
            <a:off x="9643455" y="1760904"/>
            <a:ext cx="3893527" cy="3107212"/>
          </a:xfrm>
          <a:prstGeom prst="rect">
            <a:avLst/>
          </a:prstGeom>
        </p:spPr>
      </p:pic>
      <p:pic>
        <p:nvPicPr>
          <p:cNvPr id="6" name="Picture 5"/>
          <p:cNvPicPr>
            <a:picLocks noChangeAspect="1"/>
          </p:cNvPicPr>
          <p:nvPr/>
        </p:nvPicPr>
        <p:blipFill>
          <a:blip r:embed="rId4"/>
          <a:stretch>
            <a:fillRect/>
          </a:stretch>
        </p:blipFill>
        <p:spPr>
          <a:xfrm>
            <a:off x="2099611" y="3307699"/>
            <a:ext cx="4512205" cy="3120833"/>
          </a:xfrm>
          <a:prstGeom prst="rect">
            <a:avLst/>
          </a:prstGeom>
        </p:spPr>
      </p:pic>
      <p:pic>
        <p:nvPicPr>
          <p:cNvPr id="7" name="Picture 6"/>
          <p:cNvPicPr>
            <a:picLocks noChangeAspect="1"/>
          </p:cNvPicPr>
          <p:nvPr/>
        </p:nvPicPr>
        <p:blipFill>
          <a:blip r:embed="rId5"/>
          <a:stretch>
            <a:fillRect/>
          </a:stretch>
        </p:blipFill>
        <p:spPr>
          <a:xfrm>
            <a:off x="9937630" y="-414916"/>
            <a:ext cx="3438525" cy="2333625"/>
          </a:xfrm>
          <a:prstGeom prst="rect">
            <a:avLst/>
          </a:prstGeom>
        </p:spPr>
      </p:pic>
    </p:spTree>
    <p:extLst>
      <p:ext uri="{BB962C8B-B14F-4D97-AF65-F5344CB8AC3E}">
        <p14:creationId xmlns:p14="http://schemas.microsoft.com/office/powerpoint/2010/main" val="176115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bg2">
                    <a:lumMod val="10000"/>
                  </a:schemeClr>
                </a:solidFill>
                <a:latin typeface="BPreplay" panose="02000503000000020004" pitchFamily="50" charset="0"/>
              </a:rPr>
              <a:t> Set 2 – the children are introduced to the term ‘special friends’. This is where two or three letters join together to make a new sound (Phoneme)</a:t>
            </a:r>
            <a:endParaRPr lang="en-GB" dirty="0">
              <a:solidFill>
                <a:schemeClr val="bg2">
                  <a:lumMod val="10000"/>
                </a:schemeClr>
              </a:solidFill>
              <a:latin typeface="BPreplay" panose="02000503000000020004" pitchFamily="50" charset="0"/>
            </a:endParaRP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27724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Read Write </a:t>
            </a:r>
            <a:r>
              <a:rPr lang="en-GB" altLang="en-US" sz="3600" dirty="0" err="1" smtClean="0">
                <a:solidFill>
                  <a:schemeClr val="accent6"/>
                </a:solidFill>
                <a:latin typeface="BPreplay" panose="02000503000000020004" pitchFamily="50" charset="0"/>
              </a:rPr>
              <a:t>Inc</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3"/>
          <a:stretch>
            <a:fillRect/>
          </a:stretch>
        </p:blipFill>
        <p:spPr>
          <a:xfrm>
            <a:off x="10596684" y="5485028"/>
            <a:ext cx="2765913" cy="1203110"/>
          </a:xfrm>
          <a:prstGeom prst="rect">
            <a:avLst/>
          </a:prstGeom>
        </p:spPr>
      </p:pic>
      <p:pic>
        <p:nvPicPr>
          <p:cNvPr id="5" name="Picture 4"/>
          <p:cNvPicPr>
            <a:picLocks noChangeAspect="1"/>
          </p:cNvPicPr>
          <p:nvPr/>
        </p:nvPicPr>
        <p:blipFill>
          <a:blip r:embed="rId4"/>
          <a:stretch>
            <a:fillRect/>
          </a:stretch>
        </p:blipFill>
        <p:spPr>
          <a:xfrm>
            <a:off x="9643455" y="1760904"/>
            <a:ext cx="3893527" cy="3107212"/>
          </a:xfrm>
          <a:prstGeom prst="rect">
            <a:avLst/>
          </a:prstGeom>
        </p:spPr>
      </p:pic>
      <p:pic>
        <p:nvPicPr>
          <p:cNvPr id="7" name="Picture 6"/>
          <p:cNvPicPr>
            <a:picLocks noChangeAspect="1"/>
          </p:cNvPicPr>
          <p:nvPr/>
        </p:nvPicPr>
        <p:blipFill>
          <a:blip r:embed="rId5"/>
          <a:stretch>
            <a:fillRect/>
          </a:stretch>
        </p:blipFill>
        <p:spPr>
          <a:xfrm>
            <a:off x="1540977" y="2530507"/>
            <a:ext cx="5413739" cy="3674144"/>
          </a:xfrm>
          <a:prstGeom prst="rect">
            <a:avLst/>
          </a:prstGeom>
        </p:spPr>
      </p:pic>
    </p:spTree>
    <p:extLst>
      <p:ext uri="{BB962C8B-B14F-4D97-AF65-F5344CB8AC3E}">
        <p14:creationId xmlns:p14="http://schemas.microsoft.com/office/powerpoint/2010/main" val="707412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bg2">
                    <a:lumMod val="10000"/>
                  </a:schemeClr>
                </a:solidFill>
                <a:latin typeface="BPreplay" panose="02000503000000020004" pitchFamily="50" charset="0"/>
              </a:rPr>
              <a:t> Set 3 – the children are introduced to ‘chatty friends’ also known as a ‘split diagraph’. This is where 2 letters are split up by another letter </a:t>
            </a:r>
            <a:r>
              <a:rPr lang="en-GB" dirty="0" err="1" smtClean="0">
                <a:solidFill>
                  <a:schemeClr val="bg2">
                    <a:lumMod val="10000"/>
                  </a:schemeClr>
                </a:solidFill>
                <a:latin typeface="BPreplay" panose="02000503000000020004" pitchFamily="50" charset="0"/>
              </a:rPr>
              <a:t>eg</a:t>
            </a:r>
            <a:r>
              <a:rPr lang="en-GB" dirty="0">
                <a:solidFill>
                  <a:schemeClr val="bg2">
                    <a:lumMod val="10000"/>
                  </a:schemeClr>
                </a:solidFill>
                <a:latin typeface="BPreplay" panose="02000503000000020004" pitchFamily="50" charset="0"/>
              </a:rPr>
              <a:t> </a:t>
            </a:r>
            <a:r>
              <a:rPr lang="en-GB" dirty="0" smtClean="0">
                <a:solidFill>
                  <a:schemeClr val="bg2">
                    <a:lumMod val="10000"/>
                  </a:schemeClr>
                </a:solidFill>
                <a:latin typeface="BPreplay" panose="02000503000000020004" pitchFamily="50" charset="0"/>
              </a:rPr>
              <a:t>– time, hope, name.</a:t>
            </a:r>
          </a:p>
          <a:p>
            <a:pPr algn="just">
              <a:defRPr/>
            </a:pPr>
            <a:r>
              <a:rPr lang="en-GB" dirty="0" smtClean="0">
                <a:solidFill>
                  <a:schemeClr val="bg2">
                    <a:lumMod val="10000"/>
                  </a:schemeClr>
                </a:solidFill>
                <a:latin typeface="BPreplay" panose="02000503000000020004" pitchFamily="50" charset="0"/>
              </a:rPr>
              <a:t>This is also where children start to understand that there is more than one way to spell the different sounds.</a:t>
            </a:r>
            <a:endParaRPr lang="en-GB" dirty="0">
              <a:solidFill>
                <a:schemeClr val="bg2">
                  <a:lumMod val="10000"/>
                </a:schemeClr>
              </a:solidFill>
              <a:latin typeface="BPreplay" panose="02000503000000020004" pitchFamily="50" charset="0"/>
            </a:endParaRPr>
          </a:p>
        </p:txBody>
      </p:sp>
      <p:sp>
        <p:nvSpPr>
          <p:cNvPr id="14" name="Rectangle 3"/>
          <p:cNvSpPr>
            <a:spLocks noChangeArrowheads="1"/>
          </p:cNvSpPr>
          <p:nvPr/>
        </p:nvSpPr>
        <p:spPr bwMode="auto">
          <a:xfrm>
            <a:off x="407988" y="401638"/>
            <a:ext cx="327724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smtClean="0">
                <a:solidFill>
                  <a:schemeClr val="accent6"/>
                </a:solidFill>
                <a:latin typeface="BPreplay" panose="02000503000000020004" pitchFamily="50" charset="0"/>
              </a:rPr>
              <a:t>Read Write </a:t>
            </a:r>
            <a:r>
              <a:rPr lang="en-GB" altLang="en-US" sz="3600" dirty="0" err="1" smtClean="0">
                <a:solidFill>
                  <a:schemeClr val="accent6"/>
                </a:solidFill>
                <a:latin typeface="BPreplay" panose="02000503000000020004" pitchFamily="50" charset="0"/>
              </a:rPr>
              <a:t>Inc</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2"/>
          <a:stretch>
            <a:fillRect/>
          </a:stretch>
        </p:blipFill>
        <p:spPr>
          <a:xfrm>
            <a:off x="10596684" y="5485028"/>
            <a:ext cx="2765913" cy="1203110"/>
          </a:xfrm>
          <a:prstGeom prst="rect">
            <a:avLst/>
          </a:prstGeom>
        </p:spPr>
      </p:pic>
      <p:pic>
        <p:nvPicPr>
          <p:cNvPr id="5" name="Picture 4"/>
          <p:cNvPicPr>
            <a:picLocks noChangeAspect="1"/>
          </p:cNvPicPr>
          <p:nvPr/>
        </p:nvPicPr>
        <p:blipFill>
          <a:blip r:embed="rId3"/>
          <a:stretch>
            <a:fillRect/>
          </a:stretch>
        </p:blipFill>
        <p:spPr>
          <a:xfrm>
            <a:off x="561691" y="3086948"/>
            <a:ext cx="3893527" cy="3107212"/>
          </a:xfrm>
          <a:prstGeom prst="rect">
            <a:avLst/>
          </a:prstGeom>
        </p:spPr>
      </p:pic>
      <p:sp>
        <p:nvSpPr>
          <p:cNvPr id="6" name="TextBox 5"/>
          <p:cNvSpPr txBox="1"/>
          <p:nvPr/>
        </p:nvSpPr>
        <p:spPr>
          <a:xfrm>
            <a:off x="5074023" y="3378835"/>
            <a:ext cx="3227294" cy="1477328"/>
          </a:xfrm>
          <a:prstGeom prst="rect">
            <a:avLst/>
          </a:prstGeom>
          <a:noFill/>
        </p:spPr>
        <p:txBody>
          <a:bodyPr wrap="square" rtlCol="0">
            <a:spAutoFit/>
          </a:bodyPr>
          <a:lstStyle/>
          <a:p>
            <a:r>
              <a:rPr lang="en-GB" dirty="0" smtClean="0">
                <a:latin typeface="BPreplay" panose="02000503000000020004" charset="0"/>
              </a:rPr>
              <a:t>We try to encourage all the children to look for ‘special friends’ and ‘split diagraphs’ when they are reading unfamiliar words.</a:t>
            </a:r>
            <a:endParaRPr lang="en-GB" dirty="0">
              <a:latin typeface="BPreplay" panose="02000503000000020004" charset="0"/>
            </a:endParaRPr>
          </a:p>
        </p:txBody>
      </p:sp>
    </p:spTree>
    <p:extLst>
      <p:ext uri="{BB962C8B-B14F-4D97-AF65-F5344CB8AC3E}">
        <p14:creationId xmlns:p14="http://schemas.microsoft.com/office/powerpoint/2010/main" val="18693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a:t>
            </a:r>
            <a:r>
              <a:rPr lang="en-GB" dirty="0" smtClean="0">
                <a:solidFill>
                  <a:schemeClr val="bg2">
                    <a:lumMod val="10000"/>
                  </a:schemeClr>
                </a:solidFill>
                <a:latin typeface="BPreplay" panose="02000503000000020004" pitchFamily="50" charset="0"/>
              </a:rPr>
              <a:t>the week of the </a:t>
            </a:r>
            <a:r>
              <a:rPr lang="en-GB" dirty="0" smtClean="0">
                <a:solidFill>
                  <a:schemeClr val="bg2">
                    <a:lumMod val="10000"/>
                  </a:schemeClr>
                </a:solidFill>
                <a:latin typeface="BPreplay" panose="02000503000000020004" pitchFamily="50" charset="0"/>
              </a:rPr>
              <a:t>12</a:t>
            </a:r>
            <a:r>
              <a:rPr lang="en-GB" baseline="30000" dirty="0" smtClean="0">
                <a:solidFill>
                  <a:schemeClr val="bg2">
                    <a:lumMod val="10000"/>
                  </a:schemeClr>
                </a:solidFill>
                <a:latin typeface="BPreplay" panose="02000503000000020004" pitchFamily="50" charset="0"/>
              </a:rPr>
              <a:t>th</a:t>
            </a:r>
            <a:r>
              <a:rPr lang="en-GB" dirty="0" smtClean="0">
                <a:solidFill>
                  <a:schemeClr val="bg2">
                    <a:lumMod val="10000"/>
                  </a:schemeClr>
                </a:solidFill>
                <a:latin typeface="BPreplay" panose="02000503000000020004" pitchFamily="50" charset="0"/>
              </a:rPr>
              <a:t> </a:t>
            </a:r>
            <a:r>
              <a:rPr lang="en-GB" dirty="0" smtClean="0">
                <a:solidFill>
                  <a:schemeClr val="bg2">
                    <a:lumMod val="10000"/>
                  </a:schemeClr>
                </a:solidFill>
                <a:latin typeface="BPreplay" panose="02000503000000020004" pitchFamily="50" charset="0"/>
              </a:rPr>
              <a:t>June. This is the first week back after the half term holiday!</a:t>
            </a:r>
          </a:p>
          <a:p>
            <a:pPr algn="just">
              <a:defRPr/>
            </a:pP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smtClean="0">
                <a:solidFill>
                  <a:schemeClr val="bg2">
                    <a:lumMod val="10000"/>
                  </a:schemeClr>
                </a:solidFill>
                <a:latin typeface="BPreplay" panose="02000503000000020004" pitchFamily="50" charset="0"/>
              </a:rPr>
              <a:t>The </a:t>
            </a:r>
            <a:r>
              <a:rPr lang="en-GB" dirty="0">
                <a:solidFill>
                  <a:schemeClr val="bg2">
                    <a:lumMod val="10000"/>
                  </a:schemeClr>
                </a:solidFill>
                <a:latin typeface="BPreplay" panose="02000503000000020004" pitchFamily="50" charset="0"/>
              </a:rPr>
              <a:t>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a:t>
            </a:r>
            <a:r>
              <a:rPr lang="en-GB" altLang="en-US" sz="3600" dirty="0" smtClean="0">
                <a:solidFill>
                  <a:schemeClr val="accent6"/>
                </a:solidFill>
                <a:latin typeface="BPreplay" panose="02000503000000020004" pitchFamily="50" charset="0"/>
              </a:rPr>
              <a:t>Words</a:t>
            </a:r>
            <a:r>
              <a:rPr lang="en-GB" altLang="en-US" sz="3600" dirty="0">
                <a:solidFill>
                  <a:schemeClr val="accent6"/>
                </a:solidFill>
                <a:latin typeface="BPreplay" panose="02000503000000020004" pitchFamily="50" charset="0"/>
              </a:rPr>
              <a:t>)</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pic>
        <p:nvPicPr>
          <p:cNvPr id="41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TotalTime>
  <Words>745</Words>
  <Application>Microsoft Office PowerPoint</Application>
  <PresentationFormat>On-screen Show (4:3)</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Sassoon Infant Md</vt:lpstr>
      <vt:lpstr>Arial</vt:lpstr>
      <vt:lpstr>BPreplay</vt:lpstr>
      <vt:lpstr>Sassoon Infant Rg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Bev Downes</cp:lastModifiedBy>
  <cp:revision>131</cp:revision>
  <dcterms:created xsi:type="dcterms:W3CDTF">2014-10-01T16:09:27Z</dcterms:created>
  <dcterms:modified xsi:type="dcterms:W3CDTF">2023-05-01T19:18:51Z</dcterms:modified>
</cp:coreProperties>
</file>