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4"/>
  </p:notesMasterIdLst>
  <p:handoutMasterIdLst>
    <p:handoutMasterId r:id="rId15"/>
  </p:handoutMasterIdLst>
  <p:sldIdLst>
    <p:sldId id="258" r:id="rId2"/>
    <p:sldId id="269" r:id="rId3"/>
    <p:sldId id="277" r:id="rId4"/>
    <p:sldId id="278" r:id="rId5"/>
    <p:sldId id="279" r:id="rId6"/>
    <p:sldId id="276" r:id="rId7"/>
    <p:sldId id="270" r:id="rId8"/>
    <p:sldId id="271" r:id="rId9"/>
    <p:sldId id="272" r:id="rId10"/>
    <p:sldId id="274" r:id="rId11"/>
    <p:sldId id="273" r:id="rId12"/>
    <p:sldId id="275" r:id="rId13"/>
  </p:sldIdLst>
  <p:sldSz cx="9144000" cy="6858000" type="screen4x3"/>
  <p:notesSz cx="6858000" cy="9144000"/>
  <p:embeddedFontLst>
    <p:embeddedFont>
      <p:font typeface="Sassoon Infant Md" panose="02000603050000020003" charset="0"/>
      <p:regular r:id="rId16"/>
    </p:embeddedFont>
    <p:embeddedFont>
      <p:font typeface="BPreplay" panose="02000503000000020004" charset="0"/>
      <p:regular r:id="rId17"/>
      <p:bold r:id="rId18"/>
      <p:italic r:id="rId19"/>
      <p:boldItalic r:id="rId20"/>
    </p:embeddedFont>
    <p:embeddedFont>
      <p:font typeface="Sassoon Infant Rg" panose="02000503030000020003" charset="0"/>
      <p:regular r:id="rId21"/>
      <p:bold r:id="rId22"/>
    </p:embeddedFont>
    <p:embeddedFont>
      <p:font typeface="Calibri" panose="020F050202020403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17" userDrawn="1">
          <p15:clr>
            <a:srgbClr val="A4A3A4"/>
          </p15:clr>
        </p15:guide>
        <p15:guide id="5" orient="horz" pos="3997" userDrawn="1">
          <p15:clr>
            <a:srgbClr val="A4A3A4"/>
          </p15:clr>
        </p15:guide>
        <p15:guide id="6" pos="5443" userDrawn="1">
          <p15:clr>
            <a:srgbClr val="A4A3A4"/>
          </p15:clr>
        </p15:guide>
        <p15:guide id="7" orient="horz" pos="323" userDrawn="1">
          <p15:clr>
            <a:srgbClr val="A4A3A4"/>
          </p15:clr>
        </p15:guide>
        <p15:guide id="8" pos="476" userDrawn="1">
          <p15:clr>
            <a:srgbClr val="A4A3A4"/>
          </p15:clr>
        </p15:guide>
        <p15:guide id="9" orient="horz" pos="459"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C1EB"/>
    <a:srgbClr val="ACDDFC"/>
    <a:srgbClr val="21A6F9"/>
    <a:srgbClr val="1C1C1C"/>
    <a:srgbClr val="2898A8"/>
    <a:srgbClr val="FEFBDA"/>
    <a:srgbClr val="FFFFE1"/>
    <a:srgbClr val="FDFDFD"/>
    <a:srgbClr val="AD8CC0"/>
    <a:srgbClr val="9901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9" autoAdjust="0"/>
    <p:restoredTop sz="94660"/>
  </p:normalViewPr>
  <p:slideViewPr>
    <p:cSldViewPr snapToGrid="0" showGuides="1">
      <p:cViewPr varScale="1">
        <p:scale>
          <a:sx n="99" d="100"/>
          <a:sy n="99" d="100"/>
        </p:scale>
        <p:origin x="878" y="82"/>
      </p:cViewPr>
      <p:guideLst>
        <p:guide orient="horz" pos="2160"/>
        <p:guide pos="2880"/>
        <p:guide pos="317"/>
        <p:guide orient="horz" pos="3997"/>
        <p:guide pos="5443"/>
        <p:guide orient="horz" pos="323"/>
        <p:guide pos="476"/>
        <p:guide orient="horz" pos="459"/>
        <p:guide orient="horz" pos="3838"/>
        <p:guide pos="5284"/>
      </p:guideLst>
    </p:cSldViewPr>
  </p:slideViewPr>
  <p:notesTextViewPr>
    <p:cViewPr>
      <p:scale>
        <a:sx n="1" d="1"/>
        <a:sy n="1" d="1"/>
      </p:scale>
      <p:origin x="0" y="0"/>
    </p:cViewPr>
  </p:notesTextViewPr>
  <p:notesViewPr>
    <p:cSldViewPr snapToGrid="0" showGuides="1">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01/05/2023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01/05/2023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0407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3" name="Content Placeholder 2"/>
          <p:cNvSpPr>
            <a:spLocks noGrp="1"/>
          </p:cNvSpPr>
          <p:nvPr>
            <p:ph idx="1" hasCustomPrompt="1"/>
          </p:nvPr>
        </p:nvSpPr>
        <p:spPr>
          <a:xfrm>
            <a:off x="457199" y="1513946"/>
            <a:ext cx="3295652" cy="4882092"/>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3752850" y="4616560"/>
            <a:ext cx="2275417" cy="1466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9" name="Rectangle 8"/>
          <p:cNvSpPr/>
          <p:nvPr userDrawn="1"/>
        </p:nvSpPr>
        <p:spPr>
          <a:xfrm>
            <a:off x="3752850" y="3066910"/>
            <a:ext cx="2275417" cy="14601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11" name="Rectangle 10"/>
          <p:cNvSpPr/>
          <p:nvPr userDrawn="1"/>
        </p:nvSpPr>
        <p:spPr>
          <a:xfrm>
            <a:off x="3752850" y="1513945"/>
            <a:ext cx="2275417" cy="14634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Rectangle 22"/>
          <p:cNvSpPr/>
          <p:nvPr userDrawn="1"/>
        </p:nvSpPr>
        <p:spPr>
          <a:xfrm>
            <a:off x="6119282" y="4616560"/>
            <a:ext cx="2275417" cy="14667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Rectangle 23"/>
          <p:cNvSpPr/>
          <p:nvPr userDrawn="1"/>
        </p:nvSpPr>
        <p:spPr>
          <a:xfrm>
            <a:off x="6119282" y="3066910"/>
            <a:ext cx="2275417" cy="146011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25" name="Rectangle 24"/>
          <p:cNvSpPr/>
          <p:nvPr userDrawn="1"/>
        </p:nvSpPr>
        <p:spPr>
          <a:xfrm>
            <a:off x="6119282" y="1513945"/>
            <a:ext cx="2275417" cy="146342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28568871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pic>
        <p:nvPicPr>
          <p:cNvPr id="6"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smtClean="0"/>
              <a:t>Success Criteria</a:t>
            </a:r>
            <a:endParaRPr lang="en-US" sz="3600" dirty="0"/>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smtClean="0"/>
              <a:t>Aim</a:t>
            </a:r>
            <a:endParaRPr lang="en-US" sz="3600" dirty="0"/>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endParaRPr lang="en-GB" dirty="0" smtClean="0"/>
          </a:p>
          <a:p>
            <a:r>
              <a:rPr lang="en-GB" dirty="0" smtClean="0"/>
              <a:t>Statement 2</a:t>
            </a:r>
          </a:p>
          <a:p>
            <a:pPr lvl="1"/>
            <a:r>
              <a:rPr lang="en-GB" dirty="0" smtClean="0"/>
              <a:t>Sub statement</a:t>
            </a:r>
            <a:endParaRPr lang="en-GB" dirty="0"/>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endParaRPr lang="en-GB" dirty="0" smtClean="0"/>
          </a:p>
          <a:p>
            <a:r>
              <a:rPr lang="en-GB" dirty="0" smtClean="0"/>
              <a:t>Statement 2</a:t>
            </a:r>
          </a:p>
          <a:p>
            <a:pPr lvl="1"/>
            <a:r>
              <a:rPr lang="en-GB" dirty="0" smtClean="0"/>
              <a:t>Sub statement</a:t>
            </a:r>
            <a:endParaRPr lang="en-GB" dirty="0"/>
          </a:p>
        </p:txBody>
      </p:sp>
    </p:spTree>
    <p:extLst>
      <p:ext uri="{BB962C8B-B14F-4D97-AF65-F5344CB8AC3E}">
        <p14:creationId xmlns:p14="http://schemas.microsoft.com/office/powerpoint/2010/main" val="225752320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97377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a:defRPr/>
            </a:lvl1pPr>
          </a:lstStyle>
          <a:p>
            <a:pPr>
              <a:defRPr/>
            </a:pPr>
            <a:fld id="{94B3148B-524E-4287-99F2-A63D5B899BB4}" type="datetimeFigureOut">
              <a:rPr lang="en-GB"/>
              <a:pPr>
                <a:defRPr/>
              </a:pPr>
              <a:t>01/05/2023</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4B4540DC-E7D7-4117-B274-EB57E7A7B7B1}" type="slidenum">
              <a:rPr lang="en-GB"/>
              <a:pPr>
                <a:defRPr/>
              </a:pPr>
              <a:t>‹#›</a:t>
            </a:fld>
            <a:endParaRPr lang="en-GB"/>
          </a:p>
        </p:txBody>
      </p:sp>
    </p:spTree>
    <p:extLst>
      <p:ext uri="{BB962C8B-B14F-4D97-AF65-F5344CB8AC3E}">
        <p14:creationId xmlns:p14="http://schemas.microsoft.com/office/powerpoint/2010/main" val="285936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3" name="Content Placeholder 2"/>
          <p:cNvSpPr>
            <a:spLocks noGrp="1"/>
          </p:cNvSpPr>
          <p:nvPr>
            <p:ph idx="1"/>
          </p:nvPr>
        </p:nvSpPr>
        <p:spPr>
          <a:xfrm>
            <a:off x="457198" y="1513945"/>
            <a:ext cx="8220075" cy="4882093"/>
          </a:xfrm>
          <a:prstGeom prst="roundRect">
            <a:avLst>
              <a:gd name="adj" fmla="val 1874"/>
            </a:avLst>
          </a:prstGeom>
        </p:spPr>
        <p:txBody>
          <a:bodyP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Click to edit Master text styles</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Tree>
    <p:extLst>
      <p:ext uri="{BB962C8B-B14F-4D97-AF65-F5344CB8AC3E}">
        <p14:creationId xmlns:p14="http://schemas.microsoft.com/office/powerpoint/2010/main" val="2610794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755650" y="1513944"/>
            <a:ext cx="7632700" cy="457888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srgbClr val="FFFFFF"/>
              </a:solidFill>
            </a:endParaRPr>
          </a:p>
        </p:txBody>
      </p:sp>
      <p:grpSp>
        <p:nvGrpSpPr>
          <p:cNvPr id="2" name="Group 1"/>
          <p:cNvGrpSpPr/>
          <p:nvPr userDrawn="1"/>
        </p:nvGrpSpPr>
        <p:grpSpPr>
          <a:xfrm>
            <a:off x="4002736" y="1721798"/>
            <a:ext cx="4189074" cy="4163173"/>
            <a:chOff x="4002736" y="1701428"/>
            <a:chExt cx="4189074" cy="4163173"/>
          </a:xfrm>
        </p:grpSpPr>
        <p:sp>
          <p:nvSpPr>
            <p:cNvPr id="9" name="Oval 8"/>
            <p:cNvSpPr/>
            <p:nvPr userDrawn="1"/>
          </p:nvSpPr>
          <p:spPr bwMode="auto">
            <a:xfrm>
              <a:off x="4002736" y="1735515"/>
              <a:ext cx="1998662"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sp>
          <p:nvSpPr>
            <p:cNvPr id="11" name="Oval 10"/>
            <p:cNvSpPr/>
            <p:nvPr userDrawn="1"/>
          </p:nvSpPr>
          <p:spPr bwMode="auto">
            <a:xfrm>
              <a:off x="6193147" y="1701428"/>
              <a:ext cx="1998663"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sp>
          <p:nvSpPr>
            <p:cNvPr id="12" name="Oval 11"/>
            <p:cNvSpPr/>
            <p:nvPr userDrawn="1"/>
          </p:nvSpPr>
          <p:spPr bwMode="auto">
            <a:xfrm>
              <a:off x="6193147" y="3860054"/>
              <a:ext cx="1997075"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sp>
          <p:nvSpPr>
            <p:cNvPr id="13" name="Oval 12"/>
            <p:cNvSpPr/>
            <p:nvPr userDrawn="1"/>
          </p:nvSpPr>
          <p:spPr bwMode="auto">
            <a:xfrm>
              <a:off x="4002736" y="3865939"/>
              <a:ext cx="1998663"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dirty="0" smtClean="0">
                  <a:solidFill>
                    <a:schemeClr val="tx1"/>
                  </a:solidFill>
                </a:rPr>
                <a:t>Insert text or illustrations here.</a:t>
              </a:r>
            </a:p>
          </p:txBody>
        </p:sp>
      </p:grpSp>
      <p:sp>
        <p:nvSpPr>
          <p:cNvPr id="14" name="Content Placeholder 2"/>
          <p:cNvSpPr>
            <a:spLocks noGrp="1"/>
          </p:cNvSpPr>
          <p:nvPr userDrawn="1">
            <p:ph idx="1" hasCustomPrompt="1"/>
          </p:nvPr>
        </p:nvSpPr>
        <p:spPr>
          <a:xfrm>
            <a:off x="755650" y="1513944"/>
            <a:ext cx="3048958" cy="457888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or illustrations here.</a:t>
            </a:r>
          </a:p>
        </p:txBody>
      </p:sp>
    </p:spTree>
    <p:extLst>
      <p:ext uri="{BB962C8B-B14F-4D97-AF65-F5344CB8AC3E}">
        <p14:creationId xmlns:p14="http://schemas.microsoft.com/office/powerpoint/2010/main" val="2687576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60233" y="1513945"/>
            <a:ext cx="3691606" cy="4578880"/>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9" name="Rectangle 8"/>
          <p:cNvSpPr/>
          <p:nvPr userDrawn="1"/>
        </p:nvSpPr>
        <p:spPr bwMode="auto">
          <a:xfrm>
            <a:off x="750885" y="1513945"/>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1" name="Rectangle 10"/>
          <p:cNvSpPr/>
          <p:nvPr userDrawn="1"/>
        </p:nvSpPr>
        <p:spPr bwMode="auto">
          <a:xfrm>
            <a:off x="750885" y="2678233"/>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2" name="Rectangle 11"/>
          <p:cNvSpPr/>
          <p:nvPr userDrawn="1"/>
        </p:nvSpPr>
        <p:spPr bwMode="auto">
          <a:xfrm>
            <a:off x="750885" y="3842521"/>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3" name="Rectangle 12"/>
          <p:cNvSpPr/>
          <p:nvPr userDrawn="1"/>
        </p:nvSpPr>
        <p:spPr bwMode="auto">
          <a:xfrm>
            <a:off x="750885" y="5006809"/>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Tree>
    <p:extLst>
      <p:ext uri="{BB962C8B-B14F-4D97-AF65-F5344CB8AC3E}">
        <p14:creationId xmlns:p14="http://schemas.microsoft.com/office/powerpoint/2010/main" val="80618494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2895600" y="1513944"/>
            <a:ext cx="5492750"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9" name="Rectangle 8"/>
          <p:cNvSpPr/>
          <p:nvPr userDrawn="1"/>
        </p:nvSpPr>
        <p:spPr>
          <a:xfrm>
            <a:off x="755650" y="4481513"/>
            <a:ext cx="7632700" cy="16113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1" name="Rectangle 10"/>
          <p:cNvSpPr/>
          <p:nvPr userDrawn="1"/>
        </p:nvSpPr>
        <p:spPr>
          <a:xfrm>
            <a:off x="755650" y="1513944"/>
            <a:ext cx="2036763"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chemeClr val="tx1"/>
                </a:solidFill>
              </a:rPr>
              <a:t>Insert</a:t>
            </a:r>
            <a:r>
              <a:rPr lang="en-GB" baseline="0" dirty="0" smtClean="0">
                <a:solidFill>
                  <a:schemeClr val="tx1"/>
                </a:solidFill>
              </a:rPr>
              <a:t> text or illustrations here.</a:t>
            </a:r>
            <a:endParaRPr lang="en-GB" dirty="0">
              <a:solidFill>
                <a:schemeClr val="tx1"/>
              </a:solidFill>
            </a:endParaRPr>
          </a:p>
        </p:txBody>
      </p:sp>
    </p:spTree>
    <p:extLst>
      <p:ext uri="{BB962C8B-B14F-4D97-AF65-F5344CB8AC3E}">
        <p14:creationId xmlns:p14="http://schemas.microsoft.com/office/powerpoint/2010/main" val="38985678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755650" y="1513945"/>
            <a:ext cx="2852738" cy="4578880"/>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7" name="Rectangle 6"/>
          <p:cNvSpPr/>
          <p:nvPr userDrawn="1"/>
        </p:nvSpPr>
        <p:spPr>
          <a:xfrm>
            <a:off x="3683001" y="461427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2" name="Rectangle 11"/>
          <p:cNvSpPr/>
          <p:nvPr userDrawn="1"/>
        </p:nvSpPr>
        <p:spPr>
          <a:xfrm>
            <a:off x="3683001" y="1519198"/>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3" name="Rectangle 12"/>
          <p:cNvSpPr/>
          <p:nvPr userDrawn="1"/>
        </p:nvSpPr>
        <p:spPr>
          <a:xfrm>
            <a:off x="3683001" y="306673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Tree>
    <p:extLst>
      <p:ext uri="{BB962C8B-B14F-4D97-AF65-F5344CB8AC3E}">
        <p14:creationId xmlns:p14="http://schemas.microsoft.com/office/powerpoint/2010/main" val="49762296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12104" y="1513946"/>
            <a:ext cx="3776245" cy="281583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7" name="Rectangle 6"/>
          <p:cNvSpPr/>
          <p:nvPr userDrawn="1"/>
        </p:nvSpPr>
        <p:spPr>
          <a:xfrm>
            <a:off x="755650" y="4418013"/>
            <a:ext cx="7632700" cy="1674812"/>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9" name="Rectangle 8"/>
          <p:cNvSpPr/>
          <p:nvPr userDrawn="1"/>
        </p:nvSpPr>
        <p:spPr>
          <a:xfrm>
            <a:off x="755650"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
        <p:nvSpPr>
          <p:cNvPr id="11" name="Rectangle 10"/>
          <p:cNvSpPr/>
          <p:nvPr userDrawn="1"/>
        </p:nvSpPr>
        <p:spPr>
          <a:xfrm>
            <a:off x="2683877"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a:t>
            </a:r>
            <a:r>
              <a:rPr lang="en-GB" baseline="0" dirty="0" smtClean="0">
                <a:solidFill>
                  <a:schemeClr val="tx1"/>
                </a:solidFill>
              </a:rPr>
              <a:t> text or illustrations here.</a:t>
            </a:r>
            <a:endParaRPr lang="en-GB" dirty="0" smtClean="0">
              <a:solidFill>
                <a:schemeClr val="tx1"/>
              </a:solidFill>
            </a:endParaRPr>
          </a:p>
        </p:txBody>
      </p:sp>
    </p:spTree>
    <p:extLst>
      <p:ext uri="{BB962C8B-B14F-4D97-AF65-F5344CB8AC3E}">
        <p14:creationId xmlns:p14="http://schemas.microsoft.com/office/powerpoint/2010/main" val="16134843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3" name="Content Placeholder 2"/>
          <p:cNvSpPr>
            <a:spLocks noGrp="1"/>
          </p:cNvSpPr>
          <p:nvPr>
            <p:ph idx="1" hasCustomPrompt="1"/>
          </p:nvPr>
        </p:nvSpPr>
        <p:spPr>
          <a:xfrm>
            <a:off x="457198" y="1503759"/>
            <a:ext cx="8220075" cy="946946"/>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503238" y="2481263"/>
            <a:ext cx="8137525" cy="258762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chemeClr val="tx1"/>
                </a:solidFill>
              </a:rPr>
              <a:t>Insert text or illustrations</a:t>
            </a:r>
            <a:r>
              <a:rPr lang="en-GB" baseline="0" dirty="0" smtClean="0">
                <a:solidFill>
                  <a:schemeClr val="tx1"/>
                </a:solidFill>
              </a:rPr>
              <a:t> here.</a:t>
            </a:r>
            <a:endParaRPr lang="en-GB" dirty="0">
              <a:solidFill>
                <a:schemeClr val="tx1"/>
              </a:solidFill>
            </a:endParaRPr>
          </a:p>
        </p:txBody>
      </p:sp>
      <p:sp>
        <p:nvSpPr>
          <p:cNvPr id="9" name="Content Placeholder 2"/>
          <p:cNvSpPr>
            <a:spLocks noGrp="1"/>
          </p:cNvSpPr>
          <p:nvPr>
            <p:ph idx="10" hasCustomPrompt="1"/>
          </p:nvPr>
        </p:nvSpPr>
        <p:spPr>
          <a:xfrm>
            <a:off x="461962" y="5099446"/>
            <a:ext cx="8220075" cy="946946"/>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spTree>
    <p:extLst>
      <p:ext uri="{BB962C8B-B14F-4D97-AF65-F5344CB8AC3E}">
        <p14:creationId xmlns:p14="http://schemas.microsoft.com/office/powerpoint/2010/main" val="24036067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smtClean="0"/>
              <a:t> </a:t>
            </a:r>
            <a:endParaRPr lang="en-GB" sz="1350" dirty="0"/>
          </a:p>
        </p:txBody>
      </p:sp>
      <p:sp>
        <p:nvSpPr>
          <p:cNvPr id="18" name="Rounded Rectangle 17"/>
          <p:cNvSpPr/>
          <p:nvPr userDrawn="1"/>
        </p:nvSpPr>
        <p:spPr>
          <a:xfrm>
            <a:off x="760416"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Insert text or illustrations here.</a:t>
            </a:r>
            <a:endParaRPr lang="en-GB" dirty="0">
              <a:solidFill>
                <a:schemeClr val="tx1"/>
              </a:solidFill>
            </a:endParaRPr>
          </a:p>
        </p:txBody>
      </p:sp>
      <p:sp>
        <p:nvSpPr>
          <p:cNvPr id="19" name="Rounded Rectangle 18"/>
          <p:cNvSpPr/>
          <p:nvPr userDrawn="1"/>
        </p:nvSpPr>
        <p:spPr>
          <a:xfrm>
            <a:off x="3337553"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sp>
        <p:nvSpPr>
          <p:cNvPr id="20" name="Rounded Rectangle 19"/>
          <p:cNvSpPr/>
          <p:nvPr userDrawn="1"/>
        </p:nvSpPr>
        <p:spPr>
          <a:xfrm>
            <a:off x="5914690"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7193" y="6701545"/>
            <a:ext cx="584807" cy="8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ounded Rectangle 5"/>
          <p:cNvSpPr/>
          <p:nvPr userDrawn="1"/>
        </p:nvSpPr>
        <p:spPr>
          <a:xfrm>
            <a:off x="755650"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Insert text or illustrations here.</a:t>
            </a:r>
            <a:endParaRPr lang="en-GB" dirty="0">
              <a:solidFill>
                <a:schemeClr val="tx1"/>
              </a:solidFill>
            </a:endParaRPr>
          </a:p>
        </p:txBody>
      </p:sp>
      <p:sp>
        <p:nvSpPr>
          <p:cNvPr id="9" name="Rounded Rectangle 8"/>
          <p:cNvSpPr/>
          <p:nvPr userDrawn="1"/>
        </p:nvSpPr>
        <p:spPr>
          <a:xfrm>
            <a:off x="3332787"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sp>
        <p:nvSpPr>
          <p:cNvPr id="11" name="Rounded Rectangle 10"/>
          <p:cNvSpPr/>
          <p:nvPr userDrawn="1"/>
        </p:nvSpPr>
        <p:spPr>
          <a:xfrm>
            <a:off x="5909924"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Insert text or illustrations here.</a:t>
            </a:r>
          </a:p>
        </p:txBody>
      </p:sp>
      <p:sp>
        <p:nvSpPr>
          <p:cNvPr id="15" name="Content Placeholder 2"/>
          <p:cNvSpPr>
            <a:spLocks noGrp="1"/>
          </p:cNvSpPr>
          <p:nvPr>
            <p:ph idx="1" hasCustomPrompt="1"/>
          </p:nvPr>
        </p:nvSpPr>
        <p:spPr>
          <a:xfrm>
            <a:off x="457198" y="1500011"/>
            <a:ext cx="8220075" cy="967318"/>
          </a:xfrm>
          <a:prstGeom prst="roundRect">
            <a:avLst>
              <a:gd name="adj" fmla="val 1874"/>
            </a:avLst>
          </a:prstGeom>
        </p:spPr>
        <p:txBody>
          <a:bodyPr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Insert text here.</a:t>
            </a:r>
          </a:p>
        </p:txBody>
      </p:sp>
    </p:spTree>
    <p:extLst>
      <p:ext uri="{BB962C8B-B14F-4D97-AF65-F5344CB8AC3E}">
        <p14:creationId xmlns:p14="http://schemas.microsoft.com/office/powerpoint/2010/main" val="411149322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1" r:id="rId4"/>
    <p:sldLayoutId id="2147483667" r:id="rId5"/>
    <p:sldLayoutId id="2147483668" r:id="rId6"/>
    <p:sldLayoutId id="2147483669" r:id="rId7"/>
    <p:sldLayoutId id="2147483670" r:id="rId8"/>
    <p:sldLayoutId id="2147483673" r:id="rId9"/>
    <p:sldLayoutId id="2147483674" r:id="rId10"/>
    <p:sldLayoutId id="2147483663" r:id="rId11"/>
    <p:sldLayoutId id="2147483666" r:id="rId12"/>
    <p:sldLayoutId id="2147483675"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kern="1200">
          <a:solidFill>
            <a:srgbClr val="1C1C1C"/>
          </a:solidFill>
          <a:latin typeface="Sassoon Infant Md" panose="02000603050000020003"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Rectangle 1"/>
          <p:cNvSpPr/>
          <p:nvPr/>
        </p:nvSpPr>
        <p:spPr>
          <a:xfrm>
            <a:off x="414338" y="2409031"/>
            <a:ext cx="8315325" cy="1277938"/>
          </a:xfrm>
          <a:prstGeom prst="rect">
            <a:avLst/>
          </a:prstGeom>
          <a:solidFill>
            <a:schemeClr val="accent3"/>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288000" anchor="ctr"/>
          <a:lstStyle/>
          <a:p>
            <a:pPr algn="ctr">
              <a:defRPr/>
            </a:pPr>
            <a:r>
              <a:rPr lang="en-GB" altLang="en-US" sz="5000" b="1" dirty="0" smtClean="0">
                <a:solidFill>
                  <a:schemeClr val="accent6"/>
                </a:solidFill>
                <a:latin typeface="BPreplay" panose="02000503000000020004" pitchFamily="50" charset="0"/>
              </a:rPr>
              <a:t>Phonics Screening Check</a:t>
            </a:r>
            <a:endParaRPr lang="en-GB" altLang="en-US" sz="5000" b="1" dirty="0">
              <a:solidFill>
                <a:schemeClr val="accent6"/>
              </a:solidFill>
              <a:latin typeface="BPreplay" panose="02000503000000020004" pitchFamily="50" charset="0"/>
            </a:endParaRPr>
          </a:p>
          <a:p>
            <a:pPr algn="ctr">
              <a:defRPr/>
            </a:pPr>
            <a:endParaRPr lang="en-GB" dirty="0"/>
          </a:p>
        </p:txBody>
      </p:sp>
      <p:sp>
        <p:nvSpPr>
          <p:cNvPr id="6" name="Rectangle 2"/>
          <p:cNvSpPr>
            <a:spLocks noChangeArrowheads="1"/>
          </p:cNvSpPr>
          <p:nvPr/>
        </p:nvSpPr>
        <p:spPr bwMode="auto">
          <a:xfrm>
            <a:off x="2604025" y="4256088"/>
            <a:ext cx="39359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200" dirty="0">
                <a:solidFill>
                  <a:schemeClr val="tx2"/>
                </a:solidFill>
                <a:latin typeface="BPreplay" panose="02000503000000020004" pitchFamily="50" charset="0"/>
              </a:rPr>
              <a:t>A </a:t>
            </a:r>
            <a:r>
              <a:rPr lang="en-GB" altLang="en-US" sz="3200" dirty="0" smtClean="0">
                <a:solidFill>
                  <a:schemeClr val="tx2"/>
                </a:solidFill>
                <a:latin typeface="BPreplay" panose="02000503000000020004" pitchFamily="50" charset="0"/>
              </a:rPr>
              <a:t>Guide for Parents</a:t>
            </a:r>
            <a:endParaRPr lang="en-GB" altLang="en-US" sz="3200" dirty="0">
              <a:solidFill>
                <a:schemeClr val="tx2"/>
              </a:solidFill>
              <a:latin typeface="BPreplay" panose="02000503000000020004" pitchFamily="50" charset="0"/>
            </a:endParaRPr>
          </a:p>
        </p:txBody>
      </p:sp>
      <p:sp>
        <p:nvSpPr>
          <p:cNvPr id="7" name="Rectangle 2"/>
          <p:cNvSpPr>
            <a:spLocks noChangeArrowheads="1"/>
          </p:cNvSpPr>
          <p:nvPr/>
        </p:nvSpPr>
        <p:spPr bwMode="auto">
          <a:xfrm>
            <a:off x="2998653" y="1335858"/>
            <a:ext cx="3146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5400" dirty="0" smtClean="0">
                <a:solidFill>
                  <a:schemeClr val="accent6"/>
                </a:solidFill>
                <a:latin typeface="BPreplay" panose="02000503000000020004" pitchFamily="50" charset="0"/>
              </a:rPr>
              <a:t>Year One</a:t>
            </a:r>
            <a:endParaRPr lang="en-GB" altLang="en-US" sz="5400" dirty="0">
              <a:solidFill>
                <a:schemeClr val="accent6"/>
              </a:solidFill>
              <a:latin typeface="BPreplay" panose="02000503000000020004" pitchFamily="50"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9637" y="3530599"/>
            <a:ext cx="1398392" cy="3101632"/>
          </a:xfrm>
          <a:prstGeom prst="rect">
            <a:avLst/>
          </a:prstGeom>
        </p:spPr>
      </p:pic>
    </p:spTree>
    <p:extLst>
      <p:ext uri="{BB962C8B-B14F-4D97-AF65-F5344CB8AC3E}">
        <p14:creationId xmlns:p14="http://schemas.microsoft.com/office/powerpoint/2010/main" val="2211886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2744" y="332007"/>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576000" bIns="216000"/>
          <a:lstStyle/>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Play lots of sound and listening games with your child</a:t>
            </a:r>
            <a:r>
              <a:rPr lang="en-GB" dirty="0" smtClean="0">
                <a:solidFill>
                  <a:schemeClr val="bg2">
                    <a:lumMod val="10000"/>
                  </a:schemeClr>
                </a:solidFill>
                <a:latin typeface="BPreplay" panose="02000503000000020004" pitchFamily="50" charset="0"/>
              </a:rPr>
              <a: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Read as much as possible to and with your </a:t>
            </a:r>
            <a:r>
              <a:rPr lang="en-GB" dirty="0" smtClean="0">
                <a:solidFill>
                  <a:schemeClr val="bg2">
                    <a:lumMod val="10000"/>
                  </a:schemeClr>
                </a:solidFill>
                <a:latin typeface="BPreplay" panose="02000503000000020004" pitchFamily="50" charset="0"/>
              </a:rPr>
              <a:t>child.</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Encourage and praise – get them to have a ‘good guess</a:t>
            </a:r>
            <a:r>
              <a:rPr lang="en-GB" dirty="0" smtClean="0">
                <a:solidFill>
                  <a:schemeClr val="bg2">
                    <a:lumMod val="10000"/>
                  </a:schemeClr>
                </a:solidFill>
                <a:latin typeface="BPreplay" panose="02000503000000020004" pitchFamily="50" charset="0"/>
              </a:rPr>
              <a: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smtClean="0">
                <a:solidFill>
                  <a:schemeClr val="bg2">
                    <a:lumMod val="10000"/>
                  </a:schemeClr>
                </a:solidFill>
                <a:latin typeface="BPreplay" panose="02000503000000020004" pitchFamily="50" charset="0"/>
              </a:rPr>
              <a:t>If your child is struggling to decode a word, help them by encouraging them to say each sound in the word from left to right.</a:t>
            </a:r>
          </a:p>
          <a:p>
            <a:pPr marL="285750" indent="-192088" algn="just">
              <a:buFont typeface="Arial" panose="020B0604020202020204" pitchFamily="34" charset="0"/>
              <a:buChar char="•"/>
              <a:defRPr/>
            </a:pPr>
            <a:endParaRPr lang="en-GB" dirty="0" smtClean="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Blend the sounds by pointing to each one, e.g. /c/ in cat, /p/ in pat, /ng/ in sing, /</a:t>
            </a:r>
            <a:r>
              <a:rPr lang="en-GB" dirty="0" err="1">
                <a:solidFill>
                  <a:schemeClr val="bg2">
                    <a:lumMod val="10000"/>
                  </a:schemeClr>
                </a:solidFill>
                <a:latin typeface="BPreplay" panose="02000503000000020004" pitchFamily="50" charset="0"/>
              </a:rPr>
              <a:t>ee</a:t>
            </a:r>
            <a:r>
              <a:rPr lang="en-GB" dirty="0">
                <a:solidFill>
                  <a:schemeClr val="bg2">
                    <a:lumMod val="10000"/>
                  </a:schemeClr>
                </a:solidFill>
                <a:latin typeface="BPreplay" panose="02000503000000020004" pitchFamily="50" charset="0"/>
              </a:rPr>
              <a:t>/ in </a:t>
            </a:r>
            <a:r>
              <a:rPr lang="en-GB" err="1">
                <a:solidFill>
                  <a:schemeClr val="bg2">
                    <a:lumMod val="10000"/>
                  </a:schemeClr>
                </a:solidFill>
                <a:latin typeface="BPreplay" panose="02000503000000020004" pitchFamily="50" charset="0"/>
              </a:rPr>
              <a:t>been</a:t>
            </a:r>
            <a:r>
              <a:rPr lang="en-GB" smtClean="0">
                <a:solidFill>
                  <a:schemeClr val="bg2">
                    <a:lumMod val="10000"/>
                  </a:schemeClr>
                </a:solidFill>
                <a:latin typeface="BPreplay" panose="02000503000000020004" pitchFamily="50" charset="0"/>
              </a:rPr>
              <a:t>. Next </a:t>
            </a:r>
            <a:r>
              <a:rPr lang="en-GB" dirty="0">
                <a:solidFill>
                  <a:schemeClr val="bg2">
                    <a:lumMod val="10000"/>
                  </a:schemeClr>
                </a:solidFill>
                <a:latin typeface="BPreplay" panose="02000503000000020004" pitchFamily="50" charset="0"/>
              </a:rPr>
              <a:t>move your finger under the whole word as you say it</a:t>
            </a:r>
            <a:r>
              <a:rPr lang="en-GB" dirty="0" smtClean="0">
                <a:solidFill>
                  <a:schemeClr val="bg2">
                    <a:lumMod val="10000"/>
                  </a:schemeClr>
                </a:solidFill>
                <a:latin typeface="BPreplay" panose="02000503000000020004" pitchFamily="50" charset="0"/>
              </a:rPr>
              <a:t>.</a:t>
            </a:r>
          </a:p>
          <a:p>
            <a:pPr marL="285750" indent="-192088" algn="just">
              <a:buFont typeface="Arial" panose="020B0604020202020204" pitchFamily="34" charset="0"/>
              <a:buChar char="•"/>
              <a:defRPr/>
            </a:pPr>
            <a:endParaRPr lang="en-GB" dirty="0">
              <a:solidFill>
                <a:schemeClr val="bg2">
                  <a:lumMod val="10000"/>
                </a:schemeClr>
              </a:solidFill>
              <a:latin typeface="BPreplay" panose="02000503000000020004" pitchFamily="50" charset="0"/>
            </a:endParaRPr>
          </a:p>
          <a:p>
            <a:pPr marL="285750" indent="-192088" algn="just">
              <a:buFont typeface="Arial" panose="020B0604020202020204" pitchFamily="34" charset="0"/>
              <a:buChar char="•"/>
              <a:defRPr/>
            </a:pPr>
            <a:r>
              <a:rPr lang="en-GB" dirty="0">
                <a:solidFill>
                  <a:schemeClr val="bg2">
                    <a:lumMod val="10000"/>
                  </a:schemeClr>
                </a:solidFill>
                <a:latin typeface="BPreplay" panose="02000503000000020004" pitchFamily="50" charset="0"/>
              </a:rPr>
              <a:t>Discuss the meaning of words if your child does not know what they have read.</a:t>
            </a:r>
          </a:p>
        </p:txBody>
      </p:sp>
      <p:pic>
        <p:nvPicPr>
          <p:cNvPr id="410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7659917"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How Can I Help My </a:t>
            </a:r>
            <a:r>
              <a:rPr lang="en-GB" altLang="en-US" sz="3600">
                <a:solidFill>
                  <a:schemeClr val="accent6"/>
                </a:solidFill>
                <a:latin typeface="BPreplay" panose="02000503000000020004" pitchFamily="50" charset="0"/>
              </a:rPr>
              <a:t>Child </a:t>
            </a:r>
            <a:r>
              <a:rPr lang="en-GB" altLang="en-US" sz="3600" smtClean="0">
                <a:solidFill>
                  <a:schemeClr val="accent6"/>
                </a:solidFill>
                <a:latin typeface="BPreplay" panose="02000503000000020004" pitchFamily="50" charset="0"/>
              </a:rPr>
              <a:t>at </a:t>
            </a:r>
            <a:r>
              <a:rPr lang="en-GB" altLang="en-US" sz="3600" dirty="0">
                <a:solidFill>
                  <a:schemeClr val="accent6"/>
                </a:solidFill>
                <a:latin typeface="BPreplay" panose="02000503000000020004" pitchFamily="50" charset="0"/>
              </a:rPr>
              <a:t>Home?</a:t>
            </a:r>
          </a:p>
        </p:txBody>
      </p:sp>
    </p:spTree>
    <p:extLst>
      <p:ext uri="{BB962C8B-B14F-4D97-AF65-F5344CB8AC3E}">
        <p14:creationId xmlns:p14="http://schemas.microsoft.com/office/powerpoint/2010/main" val="3362410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endParaRPr lang="en-GB" dirty="0">
              <a:solidFill>
                <a:schemeClr val="bg2">
                  <a:lumMod val="10000"/>
                </a:schemeClr>
              </a:solidFill>
              <a:latin typeface="BPreplay" panose="02000503000000020004" pitchFamily="50" charset="0"/>
            </a:endParaRPr>
          </a:p>
        </p:txBody>
      </p:sp>
      <p:pic>
        <p:nvPicPr>
          <p:cNvPr id="410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2006703"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smtClean="0">
                <a:solidFill>
                  <a:schemeClr val="accent6"/>
                </a:solidFill>
                <a:latin typeface="BPreplay" panose="02000503000000020004" pitchFamily="50" charset="0"/>
              </a:rPr>
              <a:t>QR code</a:t>
            </a:r>
            <a:endParaRPr lang="en-GB" altLang="en-US" sz="3600" dirty="0">
              <a:solidFill>
                <a:schemeClr val="accent6"/>
              </a:solidFill>
              <a:latin typeface="BPreplay" panose="02000503000000020004" pitchFamily="50" charset="0"/>
            </a:endParaRPr>
          </a:p>
        </p:txBody>
      </p:sp>
      <p:sp>
        <p:nvSpPr>
          <p:cNvPr id="4" name="TextBox 3"/>
          <p:cNvSpPr txBox="1"/>
          <p:nvPr/>
        </p:nvSpPr>
        <p:spPr>
          <a:xfrm>
            <a:off x="407988" y="1477108"/>
            <a:ext cx="8146927" cy="923330"/>
          </a:xfrm>
          <a:prstGeom prst="rect">
            <a:avLst/>
          </a:prstGeom>
          <a:noFill/>
        </p:spPr>
        <p:txBody>
          <a:bodyPr wrap="square" rtlCol="0">
            <a:spAutoFit/>
          </a:bodyPr>
          <a:lstStyle/>
          <a:p>
            <a:r>
              <a:rPr lang="en-GB" dirty="0" smtClean="0">
                <a:latin typeface="BPreplay" panose="02000503000000020004" charset="0"/>
              </a:rPr>
              <a:t>We are sending home some extra word reading practice in your child’s reading diary. All you need to do is use a QR scanner and access the words. </a:t>
            </a:r>
            <a:endParaRPr lang="en-GB" dirty="0">
              <a:latin typeface="BPreplay" panose="02000503000000020004" charset="0"/>
            </a:endParaRPr>
          </a:p>
        </p:txBody>
      </p:sp>
      <p:pic>
        <p:nvPicPr>
          <p:cNvPr id="5" name="Picture 4"/>
          <p:cNvPicPr>
            <a:picLocks noChangeAspect="1"/>
          </p:cNvPicPr>
          <p:nvPr/>
        </p:nvPicPr>
        <p:blipFill>
          <a:blip r:embed="rId3"/>
          <a:stretch>
            <a:fillRect/>
          </a:stretch>
        </p:blipFill>
        <p:spPr>
          <a:xfrm>
            <a:off x="366713" y="3842544"/>
            <a:ext cx="8448675" cy="2514600"/>
          </a:xfrm>
          <a:prstGeom prst="rect">
            <a:avLst/>
          </a:prstGeom>
        </p:spPr>
      </p:pic>
    </p:spTree>
    <p:extLst>
      <p:ext uri="{BB962C8B-B14F-4D97-AF65-F5344CB8AC3E}">
        <p14:creationId xmlns:p14="http://schemas.microsoft.com/office/powerpoint/2010/main" val="3957317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8823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tx1"/>
                </a:solidFill>
                <a:latin typeface="BPreplay" panose="02000503000000020004" pitchFamily="50" charset="0"/>
              </a:rPr>
              <a:t>Children begin to learn phonics (sounds) in </a:t>
            </a:r>
            <a:r>
              <a:rPr lang="en-GB" dirty="0" smtClean="0">
                <a:solidFill>
                  <a:schemeClr val="tx1"/>
                </a:solidFill>
                <a:latin typeface="BPreplay" panose="02000503000000020004" pitchFamily="50" charset="0"/>
              </a:rPr>
              <a:t>early years, </a:t>
            </a:r>
            <a:r>
              <a:rPr lang="en-GB" dirty="0">
                <a:solidFill>
                  <a:schemeClr val="tx1"/>
                </a:solidFill>
                <a:latin typeface="BPreplay" panose="02000503000000020004" pitchFamily="50" charset="0"/>
              </a:rPr>
              <a:t>both </a:t>
            </a:r>
            <a:r>
              <a:rPr lang="en-GB" dirty="0" smtClean="0">
                <a:solidFill>
                  <a:schemeClr val="tx1"/>
                </a:solidFill>
                <a:latin typeface="BPreplay" panose="02000503000000020004" pitchFamily="50" charset="0"/>
              </a:rPr>
              <a:t>nursery </a:t>
            </a:r>
            <a:r>
              <a:rPr lang="en-GB" dirty="0">
                <a:solidFill>
                  <a:schemeClr val="tx1"/>
                </a:solidFill>
                <a:latin typeface="BPreplay" panose="02000503000000020004" pitchFamily="50" charset="0"/>
              </a:rPr>
              <a:t>and </a:t>
            </a:r>
            <a:r>
              <a:rPr lang="en-GB" dirty="0" smtClean="0">
                <a:solidFill>
                  <a:schemeClr val="tx1"/>
                </a:solidFill>
                <a:latin typeface="BPreplay" panose="02000503000000020004" pitchFamily="50" charset="0"/>
              </a:rPr>
              <a:t>reception</a:t>
            </a:r>
            <a:r>
              <a:rPr lang="en-GB" dirty="0">
                <a:solidFill>
                  <a:schemeClr val="tx1"/>
                </a:solidFill>
                <a:latin typeface="BPreplay" panose="02000503000000020004" pitchFamily="50" charset="0"/>
              </a:rPr>
              <a:t>. Once children begin learning sounds, these sounds are used orally to identify and make words. They will then </a:t>
            </a:r>
            <a:r>
              <a:rPr lang="en-GB" dirty="0" smtClean="0">
                <a:solidFill>
                  <a:schemeClr val="tx1"/>
                </a:solidFill>
                <a:latin typeface="BPreplay" panose="02000503000000020004" pitchFamily="50" charset="0"/>
              </a:rPr>
              <a:t>begin </a:t>
            </a:r>
            <a:r>
              <a:rPr lang="en-GB" dirty="0">
                <a:solidFill>
                  <a:schemeClr val="tx1"/>
                </a:solidFill>
                <a:latin typeface="BPreplay" panose="02000503000000020004" pitchFamily="50" charset="0"/>
              </a:rPr>
              <a:t>to learn the letters which make each of the sounds and these are used to read and spell words.</a:t>
            </a:r>
            <a:endParaRPr lang="en-GB" dirty="0" smtClean="0">
              <a:solidFill>
                <a:schemeClr val="tx1"/>
              </a:solidFill>
              <a:latin typeface="BPreplay" panose="02000503000000020004" pitchFamily="50" charset="0"/>
            </a:endParaRPr>
          </a:p>
          <a:p>
            <a:pPr algn="just">
              <a:defRPr/>
            </a:pPr>
            <a:endParaRPr lang="en-GB" dirty="0">
              <a:solidFill>
                <a:schemeClr val="tx1"/>
              </a:solidFill>
              <a:latin typeface="BPreplay" panose="02000503000000020004" pitchFamily="50" charset="0"/>
            </a:endParaRPr>
          </a:p>
          <a:p>
            <a:pPr algn="just">
              <a:defRPr/>
            </a:pPr>
            <a:r>
              <a:rPr lang="en-GB" dirty="0">
                <a:solidFill>
                  <a:schemeClr val="bg2">
                    <a:lumMod val="10000"/>
                  </a:schemeClr>
                </a:solidFill>
                <a:latin typeface="BPreplay" panose="02000503000000020004" pitchFamily="50" charset="0"/>
              </a:rPr>
              <a:t>Once children begin learning sounds, these sounds are used orally to identify and make words. They will then </a:t>
            </a:r>
            <a:r>
              <a:rPr lang="en-GB" dirty="0" smtClean="0">
                <a:solidFill>
                  <a:schemeClr val="bg2">
                    <a:lumMod val="10000"/>
                  </a:schemeClr>
                </a:solidFill>
                <a:latin typeface="BPreplay" panose="02000503000000020004" pitchFamily="50" charset="0"/>
              </a:rPr>
              <a:t>begin </a:t>
            </a:r>
            <a:r>
              <a:rPr lang="en-GB" dirty="0">
                <a:solidFill>
                  <a:schemeClr val="bg2">
                    <a:lumMod val="10000"/>
                  </a:schemeClr>
                </a:solidFill>
                <a:latin typeface="BPreplay" panose="02000503000000020004" pitchFamily="50" charset="0"/>
              </a:rPr>
              <a:t>to learn the letters which make each of the sounds and these are used to read and spell words</a:t>
            </a:r>
            <a:r>
              <a:rPr lang="en-GB" dirty="0" smtClean="0">
                <a:solidFill>
                  <a:schemeClr val="bg2">
                    <a:lumMod val="10000"/>
                  </a:schemeClr>
                </a:solidFill>
                <a:latin typeface="BPreplay" panose="02000503000000020004" pitchFamily="50" charset="0"/>
              </a:rPr>
              <a:t>.</a:t>
            </a:r>
          </a:p>
          <a:p>
            <a:pPr algn="just">
              <a:defRPr/>
            </a:pPr>
            <a:r>
              <a:rPr lang="en-GB" dirty="0">
                <a:solidFill>
                  <a:schemeClr val="bg2">
                    <a:lumMod val="10000"/>
                  </a:schemeClr>
                </a:solidFill>
                <a:latin typeface="BPreplay" panose="02000503000000020004" pitchFamily="50" charset="0"/>
              </a:rPr>
              <a:t> </a:t>
            </a:r>
            <a:endParaRPr lang="en-GB" dirty="0" smtClean="0">
              <a:solidFill>
                <a:schemeClr val="bg2">
                  <a:lumMod val="10000"/>
                </a:schemeClr>
              </a:solidFill>
              <a:latin typeface="BPreplay" panose="02000503000000020004" pitchFamily="50" charset="0"/>
            </a:endParaRPr>
          </a:p>
          <a:p>
            <a:pPr algn="just">
              <a:defRPr/>
            </a:pPr>
            <a:r>
              <a:rPr lang="en-GB" dirty="0">
                <a:solidFill>
                  <a:schemeClr val="bg2">
                    <a:lumMod val="10000"/>
                  </a:schemeClr>
                </a:solidFill>
                <a:latin typeface="BPreplay" panose="02000503000000020004" pitchFamily="50" charset="0"/>
              </a:rPr>
              <a:t> </a:t>
            </a:r>
            <a:r>
              <a:rPr lang="en-GB" dirty="0" smtClean="0">
                <a:solidFill>
                  <a:schemeClr val="bg2">
                    <a:lumMod val="10000"/>
                  </a:schemeClr>
                </a:solidFill>
                <a:latin typeface="BPreplay" panose="02000503000000020004" pitchFamily="50" charset="0"/>
              </a:rPr>
              <a:t>        </a:t>
            </a:r>
            <a:endParaRPr lang="en-GB" dirty="0">
              <a:solidFill>
                <a:schemeClr val="bg2">
                  <a:lumMod val="10000"/>
                </a:schemeClr>
              </a:solidFill>
              <a:latin typeface="BPreplay" panose="02000503000000020004" pitchFamily="50" charset="0"/>
            </a:endParaRPr>
          </a:p>
        </p:txBody>
      </p:sp>
      <p:sp>
        <p:nvSpPr>
          <p:cNvPr id="14" name="Rectangle 3"/>
          <p:cNvSpPr>
            <a:spLocks noChangeArrowheads="1"/>
          </p:cNvSpPr>
          <p:nvPr/>
        </p:nvSpPr>
        <p:spPr bwMode="auto">
          <a:xfrm>
            <a:off x="407988" y="401638"/>
            <a:ext cx="3756156"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What is Phonics?</a:t>
            </a:r>
          </a:p>
        </p:txBody>
      </p:sp>
      <p:pic>
        <p:nvPicPr>
          <p:cNvPr id="4" name="Picture 3"/>
          <p:cNvPicPr>
            <a:picLocks noChangeAspect="1"/>
          </p:cNvPicPr>
          <p:nvPr/>
        </p:nvPicPr>
        <p:blipFill>
          <a:blip r:embed="rId2"/>
          <a:stretch>
            <a:fillRect/>
          </a:stretch>
        </p:blipFill>
        <p:spPr>
          <a:xfrm>
            <a:off x="509517" y="4670534"/>
            <a:ext cx="3354277" cy="1690999"/>
          </a:xfrm>
          <a:prstGeom prst="rect">
            <a:avLst/>
          </a:prstGeom>
        </p:spPr>
      </p:pic>
    </p:spTree>
    <p:extLst>
      <p:ext uri="{BB962C8B-B14F-4D97-AF65-F5344CB8AC3E}">
        <p14:creationId xmlns:p14="http://schemas.microsoft.com/office/powerpoint/2010/main" val="3008050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smtClean="0">
                <a:solidFill>
                  <a:schemeClr val="bg2">
                    <a:lumMod val="10000"/>
                  </a:schemeClr>
                </a:solidFill>
                <a:latin typeface="BPreplay" panose="02000503000000020004" pitchFamily="50" charset="0"/>
              </a:rPr>
              <a:t> </a:t>
            </a:r>
          </a:p>
          <a:p>
            <a:pPr algn="just">
              <a:defRPr/>
            </a:pPr>
            <a:r>
              <a:rPr lang="en-GB" dirty="0" smtClean="0">
                <a:solidFill>
                  <a:schemeClr val="bg2">
                    <a:lumMod val="10000"/>
                  </a:schemeClr>
                </a:solidFill>
                <a:latin typeface="BPreplay" panose="02000503000000020004" pitchFamily="50" charset="0"/>
              </a:rPr>
              <a:t>Read Write </a:t>
            </a:r>
            <a:r>
              <a:rPr lang="en-GB" dirty="0" err="1" smtClean="0">
                <a:solidFill>
                  <a:schemeClr val="bg2">
                    <a:lumMod val="10000"/>
                  </a:schemeClr>
                </a:solidFill>
                <a:latin typeface="BPreplay" panose="02000503000000020004" pitchFamily="50" charset="0"/>
              </a:rPr>
              <a:t>Inc</a:t>
            </a:r>
            <a:r>
              <a:rPr lang="en-GB" dirty="0" smtClean="0">
                <a:solidFill>
                  <a:schemeClr val="bg2">
                    <a:lumMod val="10000"/>
                  </a:schemeClr>
                </a:solidFill>
                <a:latin typeface="BPreplay" panose="02000503000000020004" pitchFamily="50" charset="0"/>
              </a:rPr>
              <a:t> is the phonics programme that we </a:t>
            </a:r>
          </a:p>
          <a:p>
            <a:pPr algn="just">
              <a:defRPr/>
            </a:pPr>
            <a:r>
              <a:rPr lang="en-GB" dirty="0">
                <a:solidFill>
                  <a:schemeClr val="bg2">
                    <a:lumMod val="10000"/>
                  </a:schemeClr>
                </a:solidFill>
                <a:latin typeface="BPreplay" panose="02000503000000020004" pitchFamily="50" charset="0"/>
              </a:rPr>
              <a:t>f</a:t>
            </a:r>
            <a:r>
              <a:rPr lang="en-GB" dirty="0" smtClean="0">
                <a:solidFill>
                  <a:schemeClr val="bg2">
                    <a:lumMod val="10000"/>
                  </a:schemeClr>
                </a:solidFill>
                <a:latin typeface="BPreplay" panose="02000503000000020004" pitchFamily="50" charset="0"/>
              </a:rPr>
              <a:t>ollow to support our phonic teaching. </a:t>
            </a:r>
          </a:p>
          <a:p>
            <a:pPr algn="just">
              <a:defRPr/>
            </a:pPr>
            <a:r>
              <a:rPr lang="en-GB" dirty="0" smtClean="0">
                <a:solidFill>
                  <a:schemeClr val="bg2">
                    <a:lumMod val="10000"/>
                  </a:schemeClr>
                </a:solidFill>
                <a:latin typeface="BPreplay" panose="02000503000000020004" pitchFamily="50" charset="0"/>
              </a:rPr>
              <a:t>The phonemes are broken up into 3 different sets</a:t>
            </a:r>
          </a:p>
          <a:p>
            <a:pPr algn="just">
              <a:defRPr/>
            </a:pPr>
            <a:endParaRPr lang="en-GB" dirty="0">
              <a:solidFill>
                <a:schemeClr val="bg2">
                  <a:lumMod val="10000"/>
                </a:schemeClr>
              </a:solidFill>
              <a:latin typeface="BPreplay" panose="02000503000000020004" pitchFamily="50" charset="0"/>
            </a:endParaRPr>
          </a:p>
          <a:p>
            <a:pPr algn="just">
              <a:defRPr/>
            </a:pPr>
            <a:endParaRPr lang="en-GB" dirty="0" smtClean="0">
              <a:solidFill>
                <a:schemeClr val="bg2">
                  <a:lumMod val="10000"/>
                </a:schemeClr>
              </a:solidFill>
              <a:latin typeface="BPreplay" panose="02000503000000020004" pitchFamily="50" charset="0"/>
            </a:endParaRPr>
          </a:p>
          <a:p>
            <a:pPr algn="just">
              <a:defRPr/>
            </a:pPr>
            <a:r>
              <a:rPr lang="en-GB" dirty="0">
                <a:solidFill>
                  <a:schemeClr val="bg2">
                    <a:lumMod val="10000"/>
                  </a:schemeClr>
                </a:solidFill>
                <a:latin typeface="BPreplay" panose="02000503000000020004" pitchFamily="50" charset="0"/>
              </a:rPr>
              <a:t> </a:t>
            </a:r>
            <a:r>
              <a:rPr lang="en-GB" dirty="0" smtClean="0">
                <a:solidFill>
                  <a:schemeClr val="bg2">
                    <a:lumMod val="10000"/>
                  </a:schemeClr>
                </a:solidFill>
                <a:latin typeface="BPreplay" panose="02000503000000020004" pitchFamily="50" charset="0"/>
              </a:rPr>
              <a:t>    Set 1 – these are individual sounds that the children learn first</a:t>
            </a:r>
            <a:endParaRPr lang="en-GB" dirty="0">
              <a:solidFill>
                <a:schemeClr val="bg2">
                  <a:lumMod val="10000"/>
                </a:schemeClr>
              </a:solidFill>
              <a:latin typeface="BPreplay" panose="02000503000000020004" pitchFamily="50" charset="0"/>
            </a:endParaRPr>
          </a:p>
        </p:txBody>
      </p:sp>
      <p:sp>
        <p:nvSpPr>
          <p:cNvPr id="14" name="Rectangle 3"/>
          <p:cNvSpPr>
            <a:spLocks noChangeArrowheads="1"/>
          </p:cNvSpPr>
          <p:nvPr/>
        </p:nvSpPr>
        <p:spPr bwMode="auto">
          <a:xfrm>
            <a:off x="407988" y="401638"/>
            <a:ext cx="3277244"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smtClean="0">
                <a:solidFill>
                  <a:schemeClr val="accent6"/>
                </a:solidFill>
                <a:latin typeface="BPreplay" panose="02000503000000020004" pitchFamily="50" charset="0"/>
              </a:rPr>
              <a:t>Read Write </a:t>
            </a:r>
            <a:r>
              <a:rPr lang="en-GB" altLang="en-US" sz="3600" dirty="0" err="1" smtClean="0">
                <a:solidFill>
                  <a:schemeClr val="accent6"/>
                </a:solidFill>
                <a:latin typeface="BPreplay" panose="02000503000000020004" pitchFamily="50" charset="0"/>
              </a:rPr>
              <a:t>Inc</a:t>
            </a:r>
            <a:endParaRPr lang="en-GB" altLang="en-US" sz="3600" dirty="0">
              <a:solidFill>
                <a:schemeClr val="accent6"/>
              </a:solidFill>
              <a:latin typeface="BPreplay" panose="02000503000000020004" pitchFamily="50" charset="0"/>
            </a:endParaRPr>
          </a:p>
        </p:txBody>
      </p:sp>
      <p:pic>
        <p:nvPicPr>
          <p:cNvPr id="4" name="Picture 3"/>
          <p:cNvPicPr>
            <a:picLocks noChangeAspect="1"/>
          </p:cNvPicPr>
          <p:nvPr/>
        </p:nvPicPr>
        <p:blipFill>
          <a:blip r:embed="rId2"/>
          <a:stretch>
            <a:fillRect/>
          </a:stretch>
        </p:blipFill>
        <p:spPr>
          <a:xfrm>
            <a:off x="6016931" y="1317154"/>
            <a:ext cx="2765913" cy="1203110"/>
          </a:xfrm>
          <a:prstGeom prst="rect">
            <a:avLst/>
          </a:prstGeom>
        </p:spPr>
      </p:pic>
      <p:pic>
        <p:nvPicPr>
          <p:cNvPr id="5" name="Picture 4"/>
          <p:cNvPicPr>
            <a:picLocks noChangeAspect="1"/>
          </p:cNvPicPr>
          <p:nvPr/>
        </p:nvPicPr>
        <p:blipFill>
          <a:blip r:embed="rId3"/>
          <a:stretch>
            <a:fillRect/>
          </a:stretch>
        </p:blipFill>
        <p:spPr>
          <a:xfrm>
            <a:off x="9643455" y="1760904"/>
            <a:ext cx="3893527" cy="3107212"/>
          </a:xfrm>
          <a:prstGeom prst="rect">
            <a:avLst/>
          </a:prstGeom>
        </p:spPr>
      </p:pic>
      <p:pic>
        <p:nvPicPr>
          <p:cNvPr id="6" name="Picture 5"/>
          <p:cNvPicPr>
            <a:picLocks noChangeAspect="1"/>
          </p:cNvPicPr>
          <p:nvPr/>
        </p:nvPicPr>
        <p:blipFill>
          <a:blip r:embed="rId4"/>
          <a:stretch>
            <a:fillRect/>
          </a:stretch>
        </p:blipFill>
        <p:spPr>
          <a:xfrm>
            <a:off x="2099611" y="3307699"/>
            <a:ext cx="4512205" cy="3120833"/>
          </a:xfrm>
          <a:prstGeom prst="rect">
            <a:avLst/>
          </a:prstGeom>
        </p:spPr>
      </p:pic>
      <p:pic>
        <p:nvPicPr>
          <p:cNvPr id="7" name="Picture 6"/>
          <p:cNvPicPr>
            <a:picLocks noChangeAspect="1"/>
          </p:cNvPicPr>
          <p:nvPr/>
        </p:nvPicPr>
        <p:blipFill>
          <a:blip r:embed="rId5"/>
          <a:stretch>
            <a:fillRect/>
          </a:stretch>
        </p:blipFill>
        <p:spPr>
          <a:xfrm>
            <a:off x="9937630" y="-414916"/>
            <a:ext cx="3438525" cy="2333625"/>
          </a:xfrm>
          <a:prstGeom prst="rect">
            <a:avLst/>
          </a:prstGeom>
        </p:spPr>
      </p:pic>
    </p:spTree>
    <p:extLst>
      <p:ext uri="{BB962C8B-B14F-4D97-AF65-F5344CB8AC3E}">
        <p14:creationId xmlns:p14="http://schemas.microsoft.com/office/powerpoint/2010/main" val="1761159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smtClean="0">
                <a:solidFill>
                  <a:schemeClr val="bg2">
                    <a:lumMod val="10000"/>
                  </a:schemeClr>
                </a:solidFill>
                <a:latin typeface="BPreplay" panose="02000503000000020004" pitchFamily="50" charset="0"/>
              </a:rPr>
              <a:t> Set 2 – the children are introduced to the term ‘special friends’. This is where two or three letters join together to make a new sound (Phoneme)</a:t>
            </a:r>
            <a:endParaRPr lang="en-GB" dirty="0">
              <a:solidFill>
                <a:schemeClr val="bg2">
                  <a:lumMod val="10000"/>
                </a:schemeClr>
              </a:solidFill>
              <a:latin typeface="BPreplay" panose="02000503000000020004" pitchFamily="50" charset="0"/>
            </a:endParaRPr>
          </a:p>
        </p:txBody>
      </p:sp>
      <p:pic>
        <p:nvPicPr>
          <p:cNvPr id="410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3277244"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smtClean="0">
                <a:solidFill>
                  <a:schemeClr val="accent6"/>
                </a:solidFill>
                <a:latin typeface="BPreplay" panose="02000503000000020004" pitchFamily="50" charset="0"/>
              </a:rPr>
              <a:t>Read Write </a:t>
            </a:r>
            <a:r>
              <a:rPr lang="en-GB" altLang="en-US" sz="3600" dirty="0" err="1" smtClean="0">
                <a:solidFill>
                  <a:schemeClr val="accent6"/>
                </a:solidFill>
                <a:latin typeface="BPreplay" panose="02000503000000020004" pitchFamily="50" charset="0"/>
              </a:rPr>
              <a:t>Inc</a:t>
            </a:r>
            <a:endParaRPr lang="en-GB" altLang="en-US" sz="3600" dirty="0">
              <a:solidFill>
                <a:schemeClr val="accent6"/>
              </a:solidFill>
              <a:latin typeface="BPreplay" panose="02000503000000020004" pitchFamily="50" charset="0"/>
            </a:endParaRPr>
          </a:p>
        </p:txBody>
      </p:sp>
      <p:pic>
        <p:nvPicPr>
          <p:cNvPr id="4" name="Picture 3"/>
          <p:cNvPicPr>
            <a:picLocks noChangeAspect="1"/>
          </p:cNvPicPr>
          <p:nvPr/>
        </p:nvPicPr>
        <p:blipFill>
          <a:blip r:embed="rId3"/>
          <a:stretch>
            <a:fillRect/>
          </a:stretch>
        </p:blipFill>
        <p:spPr>
          <a:xfrm>
            <a:off x="10596684" y="5485028"/>
            <a:ext cx="2765913" cy="1203110"/>
          </a:xfrm>
          <a:prstGeom prst="rect">
            <a:avLst/>
          </a:prstGeom>
        </p:spPr>
      </p:pic>
      <p:pic>
        <p:nvPicPr>
          <p:cNvPr id="5" name="Picture 4"/>
          <p:cNvPicPr>
            <a:picLocks noChangeAspect="1"/>
          </p:cNvPicPr>
          <p:nvPr/>
        </p:nvPicPr>
        <p:blipFill>
          <a:blip r:embed="rId4"/>
          <a:stretch>
            <a:fillRect/>
          </a:stretch>
        </p:blipFill>
        <p:spPr>
          <a:xfrm>
            <a:off x="9643455" y="1760904"/>
            <a:ext cx="3893527" cy="3107212"/>
          </a:xfrm>
          <a:prstGeom prst="rect">
            <a:avLst/>
          </a:prstGeom>
        </p:spPr>
      </p:pic>
      <p:pic>
        <p:nvPicPr>
          <p:cNvPr id="7" name="Picture 6"/>
          <p:cNvPicPr>
            <a:picLocks noChangeAspect="1"/>
          </p:cNvPicPr>
          <p:nvPr/>
        </p:nvPicPr>
        <p:blipFill>
          <a:blip r:embed="rId5"/>
          <a:stretch>
            <a:fillRect/>
          </a:stretch>
        </p:blipFill>
        <p:spPr>
          <a:xfrm>
            <a:off x="1540977" y="2530507"/>
            <a:ext cx="5413739" cy="3674144"/>
          </a:xfrm>
          <a:prstGeom prst="rect">
            <a:avLst/>
          </a:prstGeom>
        </p:spPr>
      </p:pic>
    </p:spTree>
    <p:extLst>
      <p:ext uri="{BB962C8B-B14F-4D97-AF65-F5344CB8AC3E}">
        <p14:creationId xmlns:p14="http://schemas.microsoft.com/office/powerpoint/2010/main" val="707412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smtClean="0">
                <a:solidFill>
                  <a:schemeClr val="bg2">
                    <a:lumMod val="10000"/>
                  </a:schemeClr>
                </a:solidFill>
                <a:latin typeface="BPreplay" panose="02000503000000020004" pitchFamily="50" charset="0"/>
              </a:rPr>
              <a:t> Set 3 – the children are introduced to ‘chatty friends’ also known as a ‘split diagraph’. This is where 2 letters are split up by another letter </a:t>
            </a:r>
            <a:r>
              <a:rPr lang="en-GB" dirty="0" err="1" smtClean="0">
                <a:solidFill>
                  <a:schemeClr val="bg2">
                    <a:lumMod val="10000"/>
                  </a:schemeClr>
                </a:solidFill>
                <a:latin typeface="BPreplay" panose="02000503000000020004" pitchFamily="50" charset="0"/>
              </a:rPr>
              <a:t>eg</a:t>
            </a:r>
            <a:r>
              <a:rPr lang="en-GB" dirty="0">
                <a:solidFill>
                  <a:schemeClr val="bg2">
                    <a:lumMod val="10000"/>
                  </a:schemeClr>
                </a:solidFill>
                <a:latin typeface="BPreplay" panose="02000503000000020004" pitchFamily="50" charset="0"/>
              </a:rPr>
              <a:t> </a:t>
            </a:r>
            <a:r>
              <a:rPr lang="en-GB" dirty="0" smtClean="0">
                <a:solidFill>
                  <a:schemeClr val="bg2">
                    <a:lumMod val="10000"/>
                  </a:schemeClr>
                </a:solidFill>
                <a:latin typeface="BPreplay" panose="02000503000000020004" pitchFamily="50" charset="0"/>
              </a:rPr>
              <a:t>– time, hope, name.</a:t>
            </a:r>
          </a:p>
          <a:p>
            <a:pPr algn="just">
              <a:defRPr/>
            </a:pPr>
            <a:r>
              <a:rPr lang="en-GB" dirty="0" smtClean="0">
                <a:solidFill>
                  <a:schemeClr val="bg2">
                    <a:lumMod val="10000"/>
                  </a:schemeClr>
                </a:solidFill>
                <a:latin typeface="BPreplay" panose="02000503000000020004" pitchFamily="50" charset="0"/>
              </a:rPr>
              <a:t>This is also where children start to understand that there is more than one way to spell the different sounds.</a:t>
            </a:r>
            <a:endParaRPr lang="en-GB" dirty="0">
              <a:solidFill>
                <a:schemeClr val="bg2">
                  <a:lumMod val="10000"/>
                </a:schemeClr>
              </a:solidFill>
              <a:latin typeface="BPreplay" panose="02000503000000020004" pitchFamily="50" charset="0"/>
            </a:endParaRPr>
          </a:p>
        </p:txBody>
      </p:sp>
      <p:sp>
        <p:nvSpPr>
          <p:cNvPr id="14" name="Rectangle 3"/>
          <p:cNvSpPr>
            <a:spLocks noChangeArrowheads="1"/>
          </p:cNvSpPr>
          <p:nvPr/>
        </p:nvSpPr>
        <p:spPr bwMode="auto">
          <a:xfrm>
            <a:off x="407988" y="401638"/>
            <a:ext cx="3277244"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smtClean="0">
                <a:solidFill>
                  <a:schemeClr val="accent6"/>
                </a:solidFill>
                <a:latin typeface="BPreplay" panose="02000503000000020004" pitchFamily="50" charset="0"/>
              </a:rPr>
              <a:t>Read Write </a:t>
            </a:r>
            <a:r>
              <a:rPr lang="en-GB" altLang="en-US" sz="3600" dirty="0" err="1" smtClean="0">
                <a:solidFill>
                  <a:schemeClr val="accent6"/>
                </a:solidFill>
                <a:latin typeface="BPreplay" panose="02000503000000020004" pitchFamily="50" charset="0"/>
              </a:rPr>
              <a:t>Inc</a:t>
            </a:r>
            <a:endParaRPr lang="en-GB" altLang="en-US" sz="3600" dirty="0">
              <a:solidFill>
                <a:schemeClr val="accent6"/>
              </a:solidFill>
              <a:latin typeface="BPreplay" panose="02000503000000020004" pitchFamily="50" charset="0"/>
            </a:endParaRPr>
          </a:p>
        </p:txBody>
      </p:sp>
      <p:pic>
        <p:nvPicPr>
          <p:cNvPr id="4" name="Picture 3"/>
          <p:cNvPicPr>
            <a:picLocks noChangeAspect="1"/>
          </p:cNvPicPr>
          <p:nvPr/>
        </p:nvPicPr>
        <p:blipFill>
          <a:blip r:embed="rId2"/>
          <a:stretch>
            <a:fillRect/>
          </a:stretch>
        </p:blipFill>
        <p:spPr>
          <a:xfrm>
            <a:off x="10596684" y="5485028"/>
            <a:ext cx="2765913" cy="1203110"/>
          </a:xfrm>
          <a:prstGeom prst="rect">
            <a:avLst/>
          </a:prstGeom>
        </p:spPr>
      </p:pic>
      <p:pic>
        <p:nvPicPr>
          <p:cNvPr id="5" name="Picture 4"/>
          <p:cNvPicPr>
            <a:picLocks noChangeAspect="1"/>
          </p:cNvPicPr>
          <p:nvPr/>
        </p:nvPicPr>
        <p:blipFill>
          <a:blip r:embed="rId3"/>
          <a:stretch>
            <a:fillRect/>
          </a:stretch>
        </p:blipFill>
        <p:spPr>
          <a:xfrm>
            <a:off x="561691" y="3086948"/>
            <a:ext cx="3893527" cy="3107212"/>
          </a:xfrm>
          <a:prstGeom prst="rect">
            <a:avLst/>
          </a:prstGeom>
        </p:spPr>
      </p:pic>
      <p:sp>
        <p:nvSpPr>
          <p:cNvPr id="6" name="TextBox 5"/>
          <p:cNvSpPr txBox="1"/>
          <p:nvPr/>
        </p:nvSpPr>
        <p:spPr>
          <a:xfrm>
            <a:off x="5074023" y="3378835"/>
            <a:ext cx="3227294" cy="1477328"/>
          </a:xfrm>
          <a:prstGeom prst="rect">
            <a:avLst/>
          </a:prstGeom>
          <a:noFill/>
        </p:spPr>
        <p:txBody>
          <a:bodyPr wrap="square" rtlCol="0">
            <a:spAutoFit/>
          </a:bodyPr>
          <a:lstStyle/>
          <a:p>
            <a:r>
              <a:rPr lang="en-GB" dirty="0" smtClean="0">
                <a:latin typeface="BPreplay" panose="02000503000000020004" charset="0"/>
              </a:rPr>
              <a:t>We try to encourage all the children to look for ‘special friends’ and ‘split diagraphs’ when they are reading unfamiliar words.</a:t>
            </a:r>
            <a:endParaRPr lang="en-GB" dirty="0">
              <a:latin typeface="BPreplay" panose="02000503000000020004" charset="0"/>
            </a:endParaRPr>
          </a:p>
        </p:txBody>
      </p:sp>
    </p:spTree>
    <p:extLst>
      <p:ext uri="{BB962C8B-B14F-4D97-AF65-F5344CB8AC3E}">
        <p14:creationId xmlns:p14="http://schemas.microsoft.com/office/powerpoint/2010/main" val="1869352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Children in Year 1 throughout the country will all be taking part in a phonics screening check during </a:t>
            </a:r>
            <a:r>
              <a:rPr lang="en-GB" dirty="0" smtClean="0">
                <a:solidFill>
                  <a:schemeClr val="bg2">
                    <a:lumMod val="10000"/>
                  </a:schemeClr>
                </a:solidFill>
                <a:latin typeface="BPreplay" panose="02000503000000020004" pitchFamily="50" charset="0"/>
              </a:rPr>
              <a:t>the week of the </a:t>
            </a:r>
            <a:r>
              <a:rPr lang="en-GB" dirty="0" smtClean="0">
                <a:solidFill>
                  <a:schemeClr val="bg2">
                    <a:lumMod val="10000"/>
                  </a:schemeClr>
                </a:solidFill>
                <a:latin typeface="BPreplay" panose="02000503000000020004" pitchFamily="50" charset="0"/>
              </a:rPr>
              <a:t>12</a:t>
            </a:r>
            <a:r>
              <a:rPr lang="en-GB" baseline="30000" dirty="0" smtClean="0">
                <a:solidFill>
                  <a:schemeClr val="bg2">
                    <a:lumMod val="10000"/>
                  </a:schemeClr>
                </a:solidFill>
                <a:latin typeface="BPreplay" panose="02000503000000020004" pitchFamily="50" charset="0"/>
              </a:rPr>
              <a:t>th</a:t>
            </a:r>
            <a:r>
              <a:rPr lang="en-GB" dirty="0" smtClean="0">
                <a:solidFill>
                  <a:schemeClr val="bg2">
                    <a:lumMod val="10000"/>
                  </a:schemeClr>
                </a:solidFill>
                <a:latin typeface="BPreplay" panose="02000503000000020004" pitchFamily="50" charset="0"/>
              </a:rPr>
              <a:t> </a:t>
            </a:r>
            <a:r>
              <a:rPr lang="en-GB" dirty="0" smtClean="0">
                <a:solidFill>
                  <a:schemeClr val="bg2">
                    <a:lumMod val="10000"/>
                  </a:schemeClr>
                </a:solidFill>
                <a:latin typeface="BPreplay" panose="02000503000000020004" pitchFamily="50" charset="0"/>
              </a:rPr>
              <a:t>June. This is the first week back after the half term holiday!</a:t>
            </a:r>
          </a:p>
          <a:p>
            <a:pPr algn="just">
              <a:defRPr/>
            </a:pPr>
            <a:r>
              <a:rPr lang="en-GB" dirty="0" smtClean="0">
                <a:solidFill>
                  <a:schemeClr val="bg2">
                    <a:lumMod val="10000"/>
                  </a:schemeClr>
                </a:solidFill>
                <a:latin typeface="BPreplay" panose="02000503000000020004" pitchFamily="50" charset="0"/>
              </a:rPr>
              <a:t> </a:t>
            </a:r>
            <a:r>
              <a:rPr lang="en-GB" dirty="0">
                <a:solidFill>
                  <a:schemeClr val="bg2">
                    <a:lumMod val="10000"/>
                  </a:schemeClr>
                </a:solidFill>
                <a:latin typeface="BPreplay" panose="02000503000000020004" pitchFamily="50" charset="0"/>
              </a:rPr>
              <a:t>Children in Year 2 will also take the check if they did not achieve the required result when in Year 1 or they have not taken the test before. </a:t>
            </a:r>
            <a:endParaRPr lang="en-GB" dirty="0" smtClean="0">
              <a:solidFill>
                <a:schemeClr val="bg2">
                  <a:lumMod val="10000"/>
                </a:schemeClr>
              </a:solidFill>
              <a:latin typeface="BPreplay" panose="02000503000000020004" pitchFamily="50" charset="0"/>
            </a:endParaRPr>
          </a:p>
          <a:p>
            <a:pPr algn="just">
              <a:defRPr/>
            </a:pPr>
            <a:endParaRPr lang="en-GB" dirty="0">
              <a:solidFill>
                <a:schemeClr val="bg2">
                  <a:lumMod val="10000"/>
                </a:schemeClr>
              </a:solidFill>
              <a:latin typeface="BPreplay" panose="02000503000000020004" pitchFamily="50" charset="0"/>
            </a:endParaRPr>
          </a:p>
          <a:p>
            <a:pPr algn="just">
              <a:defRPr/>
            </a:pPr>
            <a:r>
              <a:rPr lang="en-GB" dirty="0" smtClean="0">
                <a:solidFill>
                  <a:schemeClr val="bg2">
                    <a:lumMod val="10000"/>
                  </a:schemeClr>
                </a:solidFill>
                <a:latin typeface="BPreplay" panose="02000503000000020004" pitchFamily="50" charset="0"/>
              </a:rPr>
              <a:t>The </a:t>
            </a:r>
            <a:r>
              <a:rPr lang="en-GB" dirty="0">
                <a:solidFill>
                  <a:schemeClr val="bg2">
                    <a:lumMod val="10000"/>
                  </a:schemeClr>
                </a:solidFill>
                <a:latin typeface="BPreplay" panose="02000503000000020004" pitchFamily="50" charset="0"/>
              </a:rPr>
              <a:t>phonics screening check is designed to confirm whether individual children have </a:t>
            </a:r>
            <a:r>
              <a:rPr lang="en-GB" dirty="0" smtClean="0">
                <a:solidFill>
                  <a:schemeClr val="bg2">
                    <a:lumMod val="10000"/>
                  </a:schemeClr>
                </a:solidFill>
                <a:latin typeface="BPreplay" panose="02000503000000020004" pitchFamily="50" charset="0"/>
              </a:rPr>
              <a:t>learnt phonic </a:t>
            </a:r>
            <a:r>
              <a:rPr lang="en-GB" dirty="0">
                <a:solidFill>
                  <a:schemeClr val="bg2">
                    <a:lumMod val="10000"/>
                  </a:schemeClr>
                </a:solidFill>
                <a:latin typeface="BPreplay" panose="02000503000000020004" pitchFamily="50" charset="0"/>
              </a:rPr>
              <a:t>decoding and blending skills to an appropriate standard.</a:t>
            </a:r>
          </a:p>
        </p:txBody>
      </p:sp>
      <p:sp>
        <p:nvSpPr>
          <p:cNvPr id="14" name="Rectangle 3"/>
          <p:cNvSpPr>
            <a:spLocks noChangeArrowheads="1"/>
          </p:cNvSpPr>
          <p:nvPr/>
        </p:nvSpPr>
        <p:spPr bwMode="auto">
          <a:xfrm>
            <a:off x="407989" y="401638"/>
            <a:ext cx="8374856"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600" dirty="0">
                <a:solidFill>
                  <a:schemeClr val="accent6"/>
                </a:solidFill>
                <a:latin typeface="BPreplay" panose="02000503000000020004" pitchFamily="50" charset="0"/>
              </a:rPr>
              <a:t>What is the Phonics Screening Check</a:t>
            </a:r>
            <a:r>
              <a:rPr lang="en-GB" altLang="en-US" sz="3600" dirty="0" smtClean="0">
                <a:solidFill>
                  <a:schemeClr val="accent6"/>
                </a:solidFill>
                <a:latin typeface="BPreplay" panose="02000503000000020004" pitchFamily="50" charset="0"/>
              </a:rPr>
              <a:t>?</a:t>
            </a:r>
            <a:endParaRPr lang="en-GB" altLang="en-US" sz="3600" dirty="0">
              <a:solidFill>
                <a:schemeClr val="accent6"/>
              </a:solidFill>
              <a:latin typeface="BPreplay" panose="02000503000000020004" pitchFamily="50"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721" y="4134379"/>
            <a:ext cx="1810341" cy="2463271"/>
          </a:xfrm>
          <a:prstGeom prst="rect">
            <a:avLst/>
          </a:prstGeom>
        </p:spPr>
      </p:pic>
    </p:spTree>
    <p:extLst>
      <p:ext uri="{BB962C8B-B14F-4D97-AF65-F5344CB8AC3E}">
        <p14:creationId xmlns:p14="http://schemas.microsoft.com/office/powerpoint/2010/main" val="3806007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test contains 40 words. Each child will sit </a:t>
            </a:r>
            <a:r>
              <a:rPr lang="en-GB" dirty="0" smtClean="0">
                <a:solidFill>
                  <a:schemeClr val="bg2">
                    <a:lumMod val="10000"/>
                  </a:schemeClr>
                </a:solidFill>
                <a:latin typeface="BPreplay" panose="02000503000000020004" pitchFamily="50" charset="0"/>
              </a:rPr>
              <a:t>one-to-one </a:t>
            </a:r>
            <a:r>
              <a:rPr lang="en-GB" dirty="0">
                <a:solidFill>
                  <a:schemeClr val="bg2">
                    <a:lumMod val="10000"/>
                  </a:schemeClr>
                </a:solidFill>
                <a:latin typeface="BPreplay" panose="02000503000000020004" pitchFamily="50" charset="0"/>
              </a:rPr>
              <a:t>and read each word aloud to a teacher. The test will take approximately 10 minutes per child, although all children are different and will complete the check at their own pace. The list of words the children read is a combination of 20 real words and 20 pseudo words (nonsense words).</a:t>
            </a:r>
          </a:p>
        </p:txBody>
      </p:sp>
      <p:pic>
        <p:nvPicPr>
          <p:cNvPr id="410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6825202"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What Happens During the Test?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3424" y="3513667"/>
            <a:ext cx="3757152" cy="1926166"/>
          </a:xfrm>
          <a:prstGeom prst="rect">
            <a:avLst/>
          </a:prstGeom>
        </p:spPr>
      </p:pic>
    </p:spTree>
    <p:extLst>
      <p:ext uri="{BB962C8B-B14F-4D97-AF65-F5344CB8AC3E}">
        <p14:creationId xmlns:p14="http://schemas.microsoft.com/office/powerpoint/2010/main" val="1977680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The pseudo words will be shown to your child with a picture of an alien. This provides the children with a context for the pseudo word which is independent from any existing vocabulary they may have. Pseudo words are included because they will be new to all pupils; they do not favour children with a good vocabulary knowledge or visual memory of words. </a:t>
            </a:r>
          </a:p>
        </p:txBody>
      </p:sp>
      <p:pic>
        <p:nvPicPr>
          <p:cNvPr id="410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7249485"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Pseudo Words (Nonsense </a:t>
            </a:r>
            <a:r>
              <a:rPr lang="en-GB" altLang="en-US" sz="3600" dirty="0" smtClean="0">
                <a:solidFill>
                  <a:schemeClr val="accent6"/>
                </a:solidFill>
                <a:latin typeface="BPreplay" panose="02000503000000020004" pitchFamily="50" charset="0"/>
              </a:rPr>
              <a:t>Words</a:t>
            </a:r>
            <a:r>
              <a:rPr lang="en-GB" altLang="en-US" sz="3600" dirty="0">
                <a:solidFill>
                  <a:schemeClr val="accent6"/>
                </a:solidFill>
                <a:latin typeface="BPreplay" panose="02000503000000020004" pitchFamily="50" charset="0"/>
              </a:rPr>
              <a:t>)</a:t>
            </a:r>
          </a:p>
        </p:txBody>
      </p:sp>
      <p:grpSp>
        <p:nvGrpSpPr>
          <p:cNvPr id="6" name="Group 5"/>
          <p:cNvGrpSpPr/>
          <p:nvPr/>
        </p:nvGrpSpPr>
        <p:grpSpPr>
          <a:xfrm>
            <a:off x="3471334" y="3196167"/>
            <a:ext cx="2201333" cy="2925233"/>
            <a:chOff x="1155157" y="3119967"/>
            <a:chExt cx="2201333" cy="2925233"/>
          </a:xfrm>
        </p:grpSpPr>
        <p:sp>
          <p:nvSpPr>
            <p:cNvPr id="5" name="Rounded Rectangle 4"/>
            <p:cNvSpPr/>
            <p:nvPr/>
          </p:nvSpPr>
          <p:spPr>
            <a:xfrm>
              <a:off x="1155157" y="3119967"/>
              <a:ext cx="2201333" cy="2925233"/>
            </a:xfrm>
            <a:prstGeom prst="roundRect">
              <a:avLst>
                <a:gd name="adj" fmla="val 5513"/>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1504" y="3484033"/>
              <a:ext cx="1448637" cy="2197100"/>
            </a:xfrm>
            <a:prstGeom prst="rect">
              <a:avLst/>
            </a:prstGeom>
          </p:spPr>
        </p:pic>
      </p:grpSp>
    </p:spTree>
    <p:extLst>
      <p:ext uri="{BB962C8B-B14F-4D97-AF65-F5344CB8AC3E}">
        <p14:creationId xmlns:p14="http://schemas.microsoft.com/office/powerpoint/2010/main" val="3019327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366713" y="354013"/>
            <a:ext cx="8420100" cy="7159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Rectangle 1"/>
          <p:cNvSpPr/>
          <p:nvPr/>
        </p:nvSpPr>
        <p:spPr>
          <a:xfrm>
            <a:off x="353219" y="1177925"/>
            <a:ext cx="8429625" cy="5329238"/>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a:lstStyle/>
          <a:p>
            <a:pPr algn="just">
              <a:defRPr/>
            </a:pPr>
            <a:r>
              <a:rPr lang="en-GB" dirty="0">
                <a:solidFill>
                  <a:schemeClr val="bg2">
                    <a:lumMod val="10000"/>
                  </a:schemeClr>
                </a:solidFill>
                <a:latin typeface="BPreplay" panose="02000503000000020004" pitchFamily="50" charset="0"/>
              </a:rPr>
              <a:t>By the end of the summer term all schools must report each child's results to their parents. They will also confirm if the child has met the standard threshold. Children who do not achieve the expected level will retake the test when they are in Year 2.</a:t>
            </a:r>
          </a:p>
        </p:txBody>
      </p:sp>
      <p:pic>
        <p:nvPicPr>
          <p:cNvPr id="410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13" y="6716713"/>
            <a:ext cx="582612"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407988" y="401638"/>
            <a:ext cx="4728474" cy="646331"/>
          </a:xfrm>
          <a:prstGeom prst="rect">
            <a:avLst/>
          </a:prstGeom>
          <a:noFill/>
          <a:ln w="38100">
            <a:no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3600" dirty="0">
                <a:solidFill>
                  <a:schemeClr val="accent6"/>
                </a:solidFill>
                <a:latin typeface="BPreplay" panose="02000503000000020004" pitchFamily="50" charset="0"/>
              </a:rPr>
              <a:t>Reporting to Parents </a:t>
            </a:r>
          </a:p>
        </p:txBody>
      </p:sp>
      <p:grpSp>
        <p:nvGrpSpPr>
          <p:cNvPr id="6" name="Group 5"/>
          <p:cNvGrpSpPr/>
          <p:nvPr/>
        </p:nvGrpSpPr>
        <p:grpSpPr>
          <a:xfrm>
            <a:off x="2224825" y="3090333"/>
            <a:ext cx="4694350" cy="2950632"/>
            <a:chOff x="2165556" y="2861733"/>
            <a:chExt cx="5260097" cy="33062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7484" y="3840874"/>
              <a:ext cx="3075450" cy="2327091"/>
            </a:xfrm>
            <a:prstGeom prst="rect">
              <a:avLst/>
            </a:prstGeom>
          </p:spPr>
        </p:pic>
        <p:sp>
          <p:nvSpPr>
            <p:cNvPr id="5" name="Oval Callout 4"/>
            <p:cNvSpPr/>
            <p:nvPr/>
          </p:nvSpPr>
          <p:spPr>
            <a:xfrm>
              <a:off x="4258733" y="2861733"/>
              <a:ext cx="829734" cy="558800"/>
            </a:xfrm>
            <a:prstGeom prst="wedgeEllipseCallout">
              <a:avLst>
                <a:gd name="adj1" fmla="val 595"/>
                <a:gd name="adj2" fmla="val 897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Callout 12"/>
            <p:cNvSpPr/>
            <p:nvPr/>
          </p:nvSpPr>
          <p:spPr>
            <a:xfrm rot="19671663">
              <a:off x="2788520" y="3434703"/>
              <a:ext cx="829734" cy="558800"/>
            </a:xfrm>
            <a:prstGeom prst="wedgeEllipseCallout">
              <a:avLst>
                <a:gd name="adj1" fmla="val 26492"/>
                <a:gd name="adj2" fmla="val 1105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Callout 14"/>
            <p:cNvSpPr/>
            <p:nvPr/>
          </p:nvSpPr>
          <p:spPr>
            <a:xfrm rot="16975681">
              <a:off x="2030089" y="4656514"/>
              <a:ext cx="829734" cy="558800"/>
            </a:xfrm>
            <a:prstGeom prst="wedgeEllipseCallout">
              <a:avLst>
                <a:gd name="adj1" fmla="val -915"/>
                <a:gd name="adj2" fmla="val 1431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Callout 15"/>
            <p:cNvSpPr/>
            <p:nvPr/>
          </p:nvSpPr>
          <p:spPr>
            <a:xfrm rot="1928337" flipH="1">
              <a:off x="5977785" y="3275838"/>
              <a:ext cx="829734" cy="558800"/>
            </a:xfrm>
            <a:prstGeom prst="wedgeEllipseCallout">
              <a:avLst>
                <a:gd name="adj1" fmla="val 26492"/>
                <a:gd name="adj2" fmla="val 1105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Callout 16"/>
            <p:cNvSpPr/>
            <p:nvPr/>
          </p:nvSpPr>
          <p:spPr>
            <a:xfrm rot="4624319" flipH="1">
              <a:off x="6731386" y="4815301"/>
              <a:ext cx="829734" cy="558800"/>
            </a:xfrm>
            <a:prstGeom prst="wedgeEllipseCallout">
              <a:avLst>
                <a:gd name="adj1" fmla="val -915"/>
                <a:gd name="adj2" fmla="val 1431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736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1630</TotalTime>
  <Words>745</Words>
  <Application>Microsoft Office PowerPoint</Application>
  <PresentationFormat>On-screen Show (4:3)</PresentationFormat>
  <Paragraphs>48</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Sassoon Infant Md</vt:lpstr>
      <vt:lpstr>Arial</vt:lpstr>
      <vt:lpstr>BPreplay</vt:lpstr>
      <vt:lpstr>Sassoon Infant Rg</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Bev Downes</cp:lastModifiedBy>
  <cp:revision>131</cp:revision>
  <dcterms:created xsi:type="dcterms:W3CDTF">2014-10-01T16:09:27Z</dcterms:created>
  <dcterms:modified xsi:type="dcterms:W3CDTF">2023-05-01T19:18:51Z</dcterms:modified>
</cp:coreProperties>
</file>