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3/20/2017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3/20/2017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3/20/2017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3/20/2017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624" y="1296826"/>
            <a:ext cx="6912768" cy="3724096"/>
          </a:xfrm>
          <a:prstGeom prst="rect">
            <a:avLst/>
          </a:prstGeom>
        </p:spPr>
        <p:txBody>
          <a:bodyPr wrap="square">
            <a:spAutoFit/>
          </a:bodyPr>
          <a:lstStyle/>
          <a:p>
            <a:endParaRPr lang="en-GB" dirty="0"/>
          </a:p>
          <a:p>
            <a:endParaRPr lang="en-GB" dirty="0"/>
          </a:p>
          <a:p>
            <a:pPr algn="ctr"/>
            <a:r>
              <a:rPr lang="en-GB" dirty="0"/>
              <a:t> </a:t>
            </a:r>
            <a:r>
              <a:rPr lang="en-GB" sz="4000" dirty="0">
                <a:latin typeface="Comic Sans MS" pitchFamily="66" charset="0"/>
              </a:rPr>
              <a:t>KS1 </a:t>
            </a:r>
            <a:endParaRPr lang="en-GB" sz="4000" dirty="0" smtClean="0">
              <a:latin typeface="Comic Sans MS" pitchFamily="66" charset="0"/>
            </a:endParaRPr>
          </a:p>
          <a:p>
            <a:pPr algn="ctr"/>
            <a:r>
              <a:rPr lang="en-GB" sz="4000" dirty="0" smtClean="0">
                <a:latin typeface="Comic Sans MS" pitchFamily="66" charset="0"/>
              </a:rPr>
              <a:t>Standard </a:t>
            </a:r>
            <a:r>
              <a:rPr lang="en-GB" sz="4000" dirty="0">
                <a:latin typeface="Comic Sans MS" pitchFamily="66" charset="0"/>
              </a:rPr>
              <a:t>Assessment </a:t>
            </a:r>
            <a:r>
              <a:rPr lang="en-GB" sz="4000" dirty="0" smtClean="0">
                <a:latin typeface="Comic Sans MS" pitchFamily="66" charset="0"/>
              </a:rPr>
              <a:t>Tests</a:t>
            </a:r>
          </a:p>
          <a:p>
            <a:endParaRPr lang="en-GB" sz="4000" dirty="0">
              <a:latin typeface="Comic Sans MS" pitchFamily="66" charset="0"/>
            </a:endParaRPr>
          </a:p>
          <a:p>
            <a:pPr algn="ctr"/>
            <a:r>
              <a:rPr lang="en-GB" sz="4000" dirty="0" smtClean="0">
                <a:latin typeface="Comic Sans MS" pitchFamily="66" charset="0"/>
              </a:rPr>
              <a:t> </a:t>
            </a:r>
            <a:r>
              <a:rPr lang="en-GB" sz="4000" dirty="0">
                <a:latin typeface="Comic Sans MS" pitchFamily="66" charset="0"/>
              </a:rPr>
              <a:t>Parent and Carer </a:t>
            </a:r>
            <a:r>
              <a:rPr lang="en-GB" sz="4000" dirty="0" smtClean="0">
                <a:latin typeface="Comic Sans MS" pitchFamily="66" charset="0"/>
              </a:rPr>
              <a:t>Meeting</a:t>
            </a:r>
          </a:p>
          <a:p>
            <a:pPr algn="ctr"/>
            <a:r>
              <a:rPr lang="en-GB" sz="4000" dirty="0" smtClean="0">
                <a:latin typeface="Comic Sans MS" pitchFamily="66" charset="0"/>
              </a:rPr>
              <a:t>March 2017 </a:t>
            </a:r>
            <a:endParaRPr lang="en-GB" sz="4000" dirty="0">
              <a:latin typeface="Comic Sans MS" pitchFamily="66" charset="0"/>
            </a:endParaRPr>
          </a:p>
        </p:txBody>
      </p:sp>
      <p:sp>
        <p:nvSpPr>
          <p:cNvPr id="6" name="AutoShape 2" descr="Image result for sats t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7870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p:cNvSpPr>
            <a:spLocks noChangeArrowheads="1"/>
          </p:cNvSpPr>
          <p:nvPr/>
        </p:nvSpPr>
        <p:spPr bwMode="auto">
          <a:xfrm>
            <a:off x="1262856" y="354013"/>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600" b="1" dirty="0">
                <a:solidFill>
                  <a:schemeClr val="bg1"/>
                </a:solidFill>
                <a:latin typeface="Tuffy" pitchFamily="34" charset="0"/>
              </a:rPr>
              <a:t>Reading: Sample Questions</a:t>
            </a:r>
          </a:p>
        </p:txBody>
      </p:sp>
      <p:sp>
        <p:nvSpPr>
          <p:cNvPr id="4" name="see all button"/>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0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7465" y="1772816"/>
            <a:ext cx="4572000" cy="2954655"/>
          </a:xfrm>
          <a:prstGeom prst="rect">
            <a:avLst/>
          </a:prstGeom>
        </p:spPr>
        <p:txBody>
          <a:bodyPr>
            <a:spAutoFit/>
          </a:bodyPr>
          <a:lstStyle/>
          <a:p>
            <a:endParaRPr lang="en-GB" dirty="0"/>
          </a:p>
          <a:p>
            <a:r>
              <a:rPr lang="en-GB" sz="2400" dirty="0">
                <a:latin typeface="Comic Sans MS" pitchFamily="66" charset="0"/>
              </a:rPr>
              <a:t>The test consists of two separate papers</a:t>
            </a:r>
            <a:r>
              <a:rPr lang="en-GB" sz="2400" dirty="0" smtClean="0">
                <a:latin typeface="Comic Sans MS" pitchFamily="66" charset="0"/>
              </a:rPr>
              <a:t>:</a:t>
            </a:r>
          </a:p>
          <a:p>
            <a:r>
              <a:rPr lang="en-GB" sz="2400" dirty="0" smtClean="0">
                <a:latin typeface="Comic Sans MS" pitchFamily="66" charset="0"/>
              </a:rPr>
              <a:t> </a:t>
            </a:r>
            <a:endParaRPr lang="en-GB" sz="2400" dirty="0">
              <a:latin typeface="Comic Sans MS" pitchFamily="66" charset="0"/>
            </a:endParaRPr>
          </a:p>
          <a:p>
            <a:r>
              <a:rPr lang="en-GB" sz="2400" dirty="0">
                <a:latin typeface="Comic Sans MS" pitchFamily="66" charset="0"/>
              </a:rPr>
              <a:t>•Paper 1: spelling (20 marks). </a:t>
            </a:r>
          </a:p>
          <a:p>
            <a:endParaRPr lang="en-GB" sz="2400" dirty="0">
              <a:latin typeface="Comic Sans MS" pitchFamily="66" charset="0"/>
            </a:endParaRPr>
          </a:p>
          <a:p>
            <a:r>
              <a:rPr lang="en-GB" sz="2400" dirty="0">
                <a:latin typeface="Comic Sans MS" pitchFamily="66" charset="0"/>
              </a:rPr>
              <a:t>•Paper 2: questions (20 marks). </a:t>
            </a:r>
          </a:p>
        </p:txBody>
      </p:sp>
      <p:sp>
        <p:nvSpPr>
          <p:cNvPr id="3" name="Rectangle 2"/>
          <p:cNvSpPr/>
          <p:nvPr/>
        </p:nvSpPr>
        <p:spPr>
          <a:xfrm>
            <a:off x="1874367" y="620688"/>
            <a:ext cx="5395265" cy="738664"/>
          </a:xfrm>
          <a:prstGeom prst="rect">
            <a:avLst/>
          </a:prstGeom>
        </p:spPr>
        <p:txBody>
          <a:bodyPr wrap="square">
            <a:spAutoFit/>
          </a:bodyPr>
          <a:lstStyle/>
          <a:p>
            <a:endParaRPr lang="en-GB" dirty="0"/>
          </a:p>
          <a:p>
            <a:r>
              <a:rPr lang="en-GB" sz="2400" u="sng" dirty="0">
                <a:latin typeface="Comic Sans MS" pitchFamily="66" charset="0"/>
              </a:rPr>
              <a:t>Spelling, Punctuation and Grammar </a:t>
            </a:r>
            <a:endParaRPr lang="en-GB" sz="2400" u="sng" dirty="0">
              <a:latin typeface="Comic Sans MS" pitchFamily="66" charset="0"/>
            </a:endParaRPr>
          </a:p>
        </p:txBody>
      </p:sp>
    </p:spTree>
    <p:extLst>
      <p:ext uri="{BB962C8B-B14F-4D97-AF65-F5344CB8AC3E}">
        <p14:creationId xmlns:p14="http://schemas.microsoft.com/office/powerpoint/2010/main" val="128651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4" name="Rectangle 3"/>
          <p:cNvSpPr>
            <a:spLocks noChangeArrowheads="1"/>
          </p:cNvSpPr>
          <p:nvPr/>
        </p:nvSpPr>
        <p:spPr bwMode="auto">
          <a:xfrm>
            <a:off x="700589" y="481012"/>
            <a:ext cx="811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p>
            <a:r>
              <a:rPr lang="en-GB" altLang="en-US" sz="2400" b="1" dirty="0">
                <a:solidFill>
                  <a:schemeClr val="bg1"/>
                </a:solidFill>
                <a:latin typeface="Tuffy" pitchFamily="34" charset="0"/>
              </a:rPr>
              <a:t>Grammar, Punctuation &amp; Spelling: Sample Questions</a:t>
            </a:r>
          </a:p>
        </p:txBody>
      </p:sp>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2"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5367"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812925"/>
            <a:ext cx="71516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050" y="4624388"/>
            <a:ext cx="71278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37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Spelling Paper</a:t>
            </a:r>
          </a:p>
        </p:txBody>
      </p:sp>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2"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74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3"/>
          <p:cNvSpPr>
            <a:spLocks noChangeArrowheads="1"/>
          </p:cNvSpPr>
          <p:nvPr/>
        </p:nvSpPr>
        <p:spPr bwMode="auto">
          <a:xfrm>
            <a:off x="755576" y="481011"/>
            <a:ext cx="811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a:spAutoFit/>
          </a:bodyPr>
          <a:lstStyle/>
          <a:p>
            <a:r>
              <a:rPr lang="en-GB" altLang="en-US" sz="2400" b="1" dirty="0">
                <a:solidFill>
                  <a:schemeClr val="bg1"/>
                </a:solidFill>
                <a:latin typeface="Tuffy" pitchFamily="34" charset="0"/>
              </a:rPr>
              <a:t>Grammar, Punctuation &amp; Spelling: Sample Questions</a:t>
            </a:r>
          </a:p>
        </p:txBody>
      </p:sp>
      <p:pic>
        <p:nvPicPr>
          <p:cNvPr id="174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3" y="1790700"/>
            <a:ext cx="77660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2925" y="5229225"/>
            <a:ext cx="7413625" cy="923925"/>
          </a:xfrm>
          <a:prstGeom prst="rect">
            <a:avLst/>
          </a:prstGeom>
          <a:noFill/>
        </p:spPr>
        <p:txBody>
          <a:bodyPr>
            <a:spAutoFit/>
          </a:bodyPr>
          <a:lstStyle/>
          <a:p>
            <a:pPr>
              <a:defRPr/>
            </a:pPr>
            <a:r>
              <a:rPr lang="en-GB" dirty="0">
                <a:solidFill>
                  <a:schemeClr val="bg2">
                    <a:lumMod val="10000"/>
                  </a:schemeClr>
                </a:solidFill>
                <a:latin typeface="Tuffy" panose="020B0603060100000000" pitchFamily="34" charset="0"/>
              </a:rPr>
              <a:t>Within the assessment, the spelling words are read out to the children to fill into the gaps within the sentences. In this example, the missing spelling words are: </a:t>
            </a:r>
            <a:r>
              <a:rPr lang="en-GB" b="1" dirty="0">
                <a:solidFill>
                  <a:schemeClr val="bg2">
                    <a:lumMod val="10000"/>
                  </a:schemeClr>
                </a:solidFill>
                <a:latin typeface="Tuffy" panose="020B0603060100000000" pitchFamily="34" charset="0"/>
              </a:rPr>
              <a:t>pack, sky, shell </a:t>
            </a:r>
            <a:r>
              <a:rPr lang="en-GB" dirty="0">
                <a:solidFill>
                  <a:schemeClr val="bg2">
                    <a:lumMod val="10000"/>
                  </a:schemeClr>
                </a:solidFill>
                <a:latin typeface="Tuffy" panose="020B0603060100000000" pitchFamily="34" charset="0"/>
              </a:rPr>
              <a:t>and</a:t>
            </a:r>
            <a:r>
              <a:rPr lang="en-GB" b="1" dirty="0">
                <a:solidFill>
                  <a:schemeClr val="bg2">
                    <a:lumMod val="10000"/>
                  </a:schemeClr>
                </a:solidFill>
                <a:latin typeface="Tuffy" panose="020B0603060100000000" pitchFamily="34" charset="0"/>
              </a:rPr>
              <a:t> baby</a:t>
            </a:r>
            <a:r>
              <a:rPr lang="en-GB" dirty="0">
                <a:solidFill>
                  <a:schemeClr val="bg2">
                    <a:lumMod val="10000"/>
                  </a:schemeClr>
                </a:solidFill>
                <a:latin typeface="Tuffy" panose="020B0603060100000000" pitchFamily="34" charset="0"/>
              </a:rPr>
              <a:t>.</a:t>
            </a:r>
            <a:endParaRPr lang="en-GB" dirty="0"/>
          </a:p>
        </p:txBody>
      </p:sp>
    </p:spTree>
    <p:extLst>
      <p:ext uri="{BB962C8B-B14F-4D97-AF65-F5344CB8AC3E}">
        <p14:creationId xmlns:p14="http://schemas.microsoft.com/office/powerpoint/2010/main" val="2051597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684272"/>
            <a:ext cx="6768752" cy="4431983"/>
          </a:xfrm>
          <a:prstGeom prst="rect">
            <a:avLst/>
          </a:prstGeom>
        </p:spPr>
        <p:txBody>
          <a:bodyPr wrap="square">
            <a:spAutoFit/>
          </a:bodyPr>
          <a:lstStyle/>
          <a:p>
            <a:endParaRPr lang="en-GB" dirty="0"/>
          </a:p>
          <a:p>
            <a:r>
              <a:rPr lang="en-GB" sz="2400" dirty="0">
                <a:latin typeface="Comic Sans MS" pitchFamily="66" charset="0"/>
              </a:rPr>
              <a:t>Children will sit two tests: </a:t>
            </a:r>
            <a:endParaRPr lang="en-GB" sz="2400" dirty="0" smtClean="0">
              <a:latin typeface="Comic Sans MS" pitchFamily="66" charset="0"/>
            </a:endParaRPr>
          </a:p>
          <a:p>
            <a:endParaRPr lang="en-GB" sz="2400" dirty="0">
              <a:latin typeface="Comic Sans MS" pitchFamily="66" charset="0"/>
            </a:endParaRPr>
          </a:p>
          <a:p>
            <a:r>
              <a:rPr lang="en-GB" sz="2400" dirty="0">
                <a:latin typeface="Comic Sans MS" pitchFamily="66" charset="0"/>
              </a:rPr>
              <a:t>•</a:t>
            </a:r>
            <a:r>
              <a:rPr lang="en-GB" sz="2400" b="1" dirty="0">
                <a:latin typeface="Comic Sans MS" pitchFamily="66" charset="0"/>
              </a:rPr>
              <a:t>Paper 1 </a:t>
            </a:r>
            <a:r>
              <a:rPr lang="en-GB" sz="2400" dirty="0">
                <a:latin typeface="Comic Sans MS" pitchFamily="66" charset="0"/>
              </a:rPr>
              <a:t>is for arithmetic. It covers calculation methods for all operations. </a:t>
            </a:r>
            <a:endParaRPr lang="en-GB" sz="2400" dirty="0" smtClean="0">
              <a:latin typeface="Comic Sans MS" pitchFamily="66" charset="0"/>
            </a:endParaRPr>
          </a:p>
          <a:p>
            <a:endParaRPr lang="en-GB" sz="2400" dirty="0">
              <a:latin typeface="Comic Sans MS" pitchFamily="66" charset="0"/>
            </a:endParaRPr>
          </a:p>
          <a:p>
            <a:r>
              <a:rPr lang="en-GB" sz="2400" dirty="0">
                <a:latin typeface="Comic Sans MS" pitchFamily="66" charset="0"/>
              </a:rPr>
              <a:t>•</a:t>
            </a:r>
            <a:r>
              <a:rPr lang="en-GB" sz="2400" b="1" dirty="0">
                <a:latin typeface="Comic Sans MS" pitchFamily="66" charset="0"/>
              </a:rPr>
              <a:t>Paper </a:t>
            </a:r>
            <a:r>
              <a:rPr lang="en-GB" sz="2400" b="1" dirty="0" smtClean="0">
                <a:latin typeface="Comic Sans MS" pitchFamily="66" charset="0"/>
              </a:rPr>
              <a:t>2</a:t>
            </a:r>
            <a:r>
              <a:rPr lang="en-GB" sz="2000" dirty="0" smtClean="0">
                <a:solidFill>
                  <a:schemeClr val="bg2">
                    <a:lumMod val="10000"/>
                  </a:schemeClr>
                </a:solidFill>
                <a:latin typeface="Comic Sans MS" pitchFamily="66" charset="0"/>
              </a:rPr>
              <a:t> includes five </a:t>
            </a:r>
            <a:r>
              <a:rPr lang="en-GB" sz="2000" dirty="0">
                <a:solidFill>
                  <a:schemeClr val="bg2">
                    <a:lumMod val="10000"/>
                  </a:schemeClr>
                </a:solidFill>
                <a:latin typeface="Comic Sans MS" pitchFamily="66" charset="0"/>
              </a:rPr>
              <a:t>aural questions. Pupils will still require calculation skills and questions will be varied including multiple choice, matching, true/false, completing a chart or table or drawing a shape. Some questions will also require children to show or explain their working out.</a:t>
            </a:r>
          </a:p>
          <a:p>
            <a:endParaRPr lang="en-GB" sz="2000" dirty="0">
              <a:latin typeface="Comic Sans MS" pitchFamily="66" charset="0"/>
            </a:endParaRPr>
          </a:p>
        </p:txBody>
      </p:sp>
      <p:sp>
        <p:nvSpPr>
          <p:cNvPr id="3" name="Rectangle 2"/>
          <p:cNvSpPr/>
          <p:nvPr/>
        </p:nvSpPr>
        <p:spPr>
          <a:xfrm>
            <a:off x="2051720" y="764704"/>
            <a:ext cx="4572000" cy="923330"/>
          </a:xfrm>
          <a:prstGeom prst="rect">
            <a:avLst/>
          </a:prstGeom>
        </p:spPr>
        <p:txBody>
          <a:bodyPr>
            <a:spAutoFit/>
          </a:bodyPr>
          <a:lstStyle/>
          <a:p>
            <a:endParaRPr lang="en-GB" dirty="0"/>
          </a:p>
          <a:p>
            <a:r>
              <a:rPr lang="en-GB" sz="3600" u="sng" dirty="0">
                <a:latin typeface="Comic Sans MS" pitchFamily="66" charset="0"/>
              </a:rPr>
              <a:t>Mathematics</a:t>
            </a:r>
            <a:r>
              <a:rPr lang="en-GB" dirty="0"/>
              <a:t> </a:t>
            </a:r>
            <a:endParaRPr lang="en-GB" dirty="0"/>
          </a:p>
        </p:txBody>
      </p:sp>
    </p:spTree>
    <p:extLst>
      <p:ext uri="{BB962C8B-B14F-4D97-AF65-F5344CB8AC3E}">
        <p14:creationId xmlns:p14="http://schemas.microsoft.com/office/powerpoint/2010/main" val="283434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p:cNvSpPr>
            <a:spLocks noChangeArrowheads="1"/>
          </p:cNvSpPr>
          <p:nvPr/>
        </p:nvSpPr>
        <p:spPr bwMode="auto">
          <a:xfrm>
            <a:off x="1547664" y="346485"/>
            <a:ext cx="4620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200" b="1" dirty="0" smtClean="0">
                <a:solidFill>
                  <a:schemeClr val="bg1"/>
                </a:solidFill>
                <a:latin typeface="Tuffy" pitchFamily="34" charset="0"/>
              </a:rPr>
              <a:t>Maths: </a:t>
            </a:r>
            <a:r>
              <a:rPr lang="en-GB" altLang="en-US" sz="3200" b="1" dirty="0">
                <a:solidFill>
                  <a:schemeClr val="bg1"/>
                </a:solidFill>
                <a:latin typeface="Tuffy" pitchFamily="34" charset="0"/>
              </a:rPr>
              <a:t>Sample Questions</a:t>
            </a:r>
          </a:p>
        </p:txBody>
      </p:sp>
      <p:sp>
        <p:nvSpPr>
          <p:cNvPr id="10" name="Rectangle 9"/>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sp>
        <p:nvSpPr>
          <p:cNvPr id="11" name="Oval 10">
            <a:hlinkClick r:id="" action="ppaction://hlinkshowjump?jump=nextslide"/>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5" name="Oval 14">
            <a:hlinkClick r:id="rId2" action="ppaction://hlinksldjump"/>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9463"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p:cNvPicPr>
            <a:picLocks noChangeAspect="1"/>
          </p:cNvPicPr>
          <p:nvPr/>
        </p:nvPicPr>
        <p:blipFill rotWithShape="1">
          <a:blip r:embed="rId4"/>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58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p:cNvSpPr>
            <a:spLocks noChangeArrowheads="1"/>
          </p:cNvSpPr>
          <p:nvPr/>
        </p:nvSpPr>
        <p:spPr bwMode="auto">
          <a:xfrm>
            <a:off x="1334696" y="364592"/>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200" b="1" dirty="0">
                <a:solidFill>
                  <a:schemeClr val="bg1"/>
                </a:solidFill>
                <a:latin typeface="Tuffy" pitchFamily="34" charset="0"/>
              </a:rPr>
              <a:t>Maths: Sample Questions</a:t>
            </a:r>
          </a:p>
        </p:txBody>
      </p:sp>
      <p:sp>
        <p:nvSpPr>
          <p:cNvPr id="10" name="Rectangle 9"/>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0487"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p:cNvPicPr>
            <a:picLocks noChangeAspect="1"/>
          </p:cNvPicPr>
          <p:nvPr/>
        </p:nvPicPr>
        <p:blipFill rotWithShape="1">
          <a:blip r:embed="rId4"/>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92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p:cNvSpPr>
            <a:spLocks noChangeArrowheads="1"/>
          </p:cNvSpPr>
          <p:nvPr/>
        </p:nvSpPr>
        <p:spPr bwMode="auto">
          <a:xfrm>
            <a:off x="1763688" y="364592"/>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200" b="1" dirty="0">
                <a:solidFill>
                  <a:schemeClr val="bg1"/>
                </a:solidFill>
                <a:latin typeface="Tuffy" pitchFamily="34" charset="0"/>
              </a:rPr>
              <a:t>Maths: Sample Questions</a:t>
            </a:r>
          </a:p>
        </p:txBody>
      </p:sp>
      <p:sp>
        <p:nvSpPr>
          <p:cNvPr id="10" name="Rectangle 9"/>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1511"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p:cNvPicPr>
            <a:picLocks noChangeAspect="1"/>
          </p:cNvPicPr>
          <p:nvPr/>
        </p:nvPicPr>
        <p:blipFill>
          <a:blip r:embed="rId4"/>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62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p:cNvSpPr>
            <a:spLocks noChangeArrowheads="1"/>
          </p:cNvSpPr>
          <p:nvPr/>
        </p:nvSpPr>
        <p:spPr bwMode="auto">
          <a:xfrm>
            <a:off x="1331640" y="340738"/>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p>
            <a:r>
              <a:rPr lang="en-GB" altLang="en-US" sz="3200" b="1" dirty="0">
                <a:solidFill>
                  <a:schemeClr val="bg1"/>
                </a:solidFill>
                <a:latin typeface="Tuffy" pitchFamily="34" charset="0"/>
              </a:rPr>
              <a:t>How to Help Your Child</a:t>
            </a:r>
          </a:p>
        </p:txBody>
      </p:sp>
      <p:sp>
        <p:nvSpPr>
          <p:cNvPr id="14" name="Rectangle 13"/>
          <p:cNvSpPr/>
          <p:nvPr/>
        </p:nvSpPr>
        <p:spPr>
          <a:xfrm>
            <a:off x="3667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2534"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7188" y="1069975"/>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20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Ensure your child has the best possible attendance at school.</a:t>
            </a:r>
          </a:p>
          <a:p>
            <a:pPr marL="342900" indent="-160338">
              <a:buFont typeface="Arial" panose="020B0604020202020204" pitchFamily="34" charset="0"/>
              <a:buChar char="•"/>
              <a:defRPr/>
            </a:pPr>
            <a:endParaRPr lang="en-GB" sz="20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Support your child with any homework tasks.</a:t>
            </a:r>
          </a:p>
          <a:p>
            <a:pPr marL="342900" indent="-160338">
              <a:buFont typeface="Arial" panose="020B0604020202020204" pitchFamily="34" charset="0"/>
              <a:buChar char="•"/>
              <a:defRPr/>
            </a:pPr>
            <a:endParaRPr lang="en-GB" sz="20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Reading, spelling and arithmetic (e.g. times tables) are always good to practise.</a:t>
            </a:r>
          </a:p>
          <a:p>
            <a:pPr marL="342900" indent="-160338">
              <a:buFont typeface="Arial" panose="020B0604020202020204" pitchFamily="34" charset="0"/>
              <a:buChar char="•"/>
              <a:defRPr/>
            </a:pPr>
            <a:endParaRPr lang="en-GB" sz="20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20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000" dirty="0">
                <a:solidFill>
                  <a:schemeClr val="bg2">
                    <a:lumMod val="10000"/>
                  </a:schemeClr>
                </a:solidFill>
                <a:latin typeface="Comic Sans MS" pitchFamily="66"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extLst>
      <p:ext uri="{BB962C8B-B14F-4D97-AF65-F5344CB8AC3E}">
        <p14:creationId xmlns:p14="http://schemas.microsoft.com/office/powerpoint/2010/main" val="63858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p:cNvSpPr>
            <a:spLocks noChangeArrowheads="1"/>
          </p:cNvSpPr>
          <p:nvPr/>
        </p:nvSpPr>
        <p:spPr bwMode="auto">
          <a:xfrm>
            <a:off x="596900" y="354013"/>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600" b="1" dirty="0">
                <a:solidFill>
                  <a:schemeClr val="bg1"/>
                </a:solidFill>
                <a:latin typeface="Tuffy" pitchFamily="34" charset="0"/>
              </a:rPr>
              <a:t>How to Help Your Child with Reading</a:t>
            </a:r>
          </a:p>
        </p:txBody>
      </p:sp>
      <p:sp>
        <p:nvSpPr>
          <p:cNvPr id="12" name="Rectangle 11"/>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3558"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Comic Sans MS" pitchFamily="66" charset="0"/>
              </a:rPr>
              <a:t>Listening to your child read can take many forms:</a:t>
            </a:r>
          </a:p>
          <a:p>
            <a:pPr marL="182562">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extLst>
      <p:ext uri="{BB962C8B-B14F-4D97-AF65-F5344CB8AC3E}">
        <p14:creationId xmlns:p14="http://schemas.microsoft.com/office/powerpoint/2010/main" val="31273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476672"/>
            <a:ext cx="6912768" cy="5909310"/>
          </a:xfrm>
          <a:prstGeom prst="rect">
            <a:avLst/>
          </a:prstGeom>
        </p:spPr>
        <p:txBody>
          <a:bodyPr wrap="square">
            <a:spAutoFit/>
          </a:bodyPr>
          <a:lstStyle/>
          <a:p>
            <a:endParaRPr lang="en-GB" dirty="0"/>
          </a:p>
          <a:p>
            <a:r>
              <a:rPr lang="en-GB" sz="2400" u="sng" dirty="0">
                <a:latin typeface="Comic Sans MS" pitchFamily="66" charset="0"/>
              </a:rPr>
              <a:t>What are SATs? </a:t>
            </a:r>
          </a:p>
          <a:p>
            <a:r>
              <a:rPr lang="en-GB" sz="2400" dirty="0">
                <a:latin typeface="Comic Sans MS" pitchFamily="66" charset="0"/>
              </a:rPr>
              <a:t>•At the end of Key Stage 1 all children are required </a:t>
            </a:r>
            <a:r>
              <a:rPr lang="en-GB" sz="2400" dirty="0" smtClean="0">
                <a:latin typeface="Comic Sans MS" pitchFamily="66" charset="0"/>
              </a:rPr>
              <a:t>to </a:t>
            </a:r>
            <a:r>
              <a:rPr lang="en-GB" sz="2400" dirty="0">
                <a:latin typeface="Comic Sans MS" pitchFamily="66" charset="0"/>
              </a:rPr>
              <a:t>be tested in different areas of Maths and English. </a:t>
            </a:r>
            <a:endParaRPr lang="en-GB" sz="2400" dirty="0" smtClean="0">
              <a:latin typeface="Comic Sans MS" pitchFamily="66" charset="0"/>
            </a:endParaRPr>
          </a:p>
          <a:p>
            <a:endParaRPr lang="en-GB" sz="2400" dirty="0">
              <a:latin typeface="Comic Sans MS" pitchFamily="66" charset="0"/>
            </a:endParaRPr>
          </a:p>
          <a:p>
            <a:r>
              <a:rPr lang="en-GB" sz="2400" dirty="0">
                <a:latin typeface="Comic Sans MS" pitchFamily="66" charset="0"/>
              </a:rPr>
              <a:t>•Throughout the year teachers will be preparing children for these tests. </a:t>
            </a:r>
            <a:endParaRPr lang="en-GB" sz="2400" dirty="0" smtClean="0">
              <a:latin typeface="Comic Sans MS" pitchFamily="66" charset="0"/>
            </a:endParaRPr>
          </a:p>
          <a:p>
            <a:endParaRPr lang="en-GB" sz="2400" dirty="0">
              <a:latin typeface="Comic Sans MS" pitchFamily="66" charset="0"/>
            </a:endParaRPr>
          </a:p>
          <a:p>
            <a:r>
              <a:rPr lang="en-GB" sz="2400" dirty="0">
                <a:latin typeface="Comic Sans MS" pitchFamily="66" charset="0"/>
              </a:rPr>
              <a:t>•Tests inform Teacher Assessments that are submitted to the government at the end of the year. </a:t>
            </a:r>
          </a:p>
          <a:p>
            <a:endParaRPr lang="en-GB" sz="2400" dirty="0">
              <a:latin typeface="Comic Sans MS" pitchFamily="66" charset="0"/>
            </a:endParaRPr>
          </a:p>
          <a:p>
            <a:r>
              <a:rPr lang="en-GB" sz="2400" dirty="0">
                <a:latin typeface="Comic Sans MS" pitchFamily="66" charset="0"/>
              </a:rPr>
              <a:t>*The tests are just one part of a range of assessments which have been carried out throughout your child’s time in KS1. </a:t>
            </a:r>
            <a:endParaRPr lang="en-GB" sz="2400" dirty="0">
              <a:latin typeface="Comic Sans MS" pitchFamily="66" charset="0"/>
            </a:endParaRPr>
          </a:p>
        </p:txBody>
      </p:sp>
    </p:spTree>
    <p:extLst>
      <p:ext uri="{BB962C8B-B14F-4D97-AF65-F5344CB8AC3E}">
        <p14:creationId xmlns:p14="http://schemas.microsoft.com/office/powerpoint/2010/main" val="379643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p:cNvSpPr>
            <a:spLocks noChangeArrowheads="1"/>
          </p:cNvSpPr>
          <p:nvPr/>
        </p:nvSpPr>
        <p:spPr bwMode="auto">
          <a:xfrm>
            <a:off x="1115616" y="419894"/>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200" b="1" dirty="0">
                <a:solidFill>
                  <a:schemeClr val="bg1"/>
                </a:solidFill>
                <a:latin typeface="Tuffy" pitchFamily="34" charset="0"/>
              </a:rPr>
              <a:t>How to Help Your Child with Maths</a:t>
            </a:r>
          </a:p>
        </p:txBody>
      </p:sp>
      <p:pic>
        <p:nvPicPr>
          <p:cNvPr id="2560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0" name="Rectangle 9"/>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1600" dirty="0">
                <a:solidFill>
                  <a:schemeClr val="bg2">
                    <a:lumMod val="10000"/>
                  </a:schemeClr>
                </a:solidFill>
                <a:latin typeface="Comic Sans MS" pitchFamily="66" charset="0"/>
              </a:rPr>
              <a:t>Play games involving numbers or logic, such as dominoes, card games,</a:t>
            </a:r>
          </a:p>
          <a:p>
            <a:pPr marL="177800" indent="136525">
              <a:defRPr/>
            </a:pPr>
            <a:r>
              <a:rPr lang="en-GB" sz="1600" dirty="0">
                <a:solidFill>
                  <a:schemeClr val="bg2">
                    <a:lumMod val="10000"/>
                  </a:schemeClr>
                </a:solidFill>
                <a:latin typeface="Comic Sans MS" pitchFamily="66" charset="0"/>
              </a:rPr>
              <a:t>draughts or chess.</a:t>
            </a:r>
          </a:p>
        </p:txBody>
      </p:sp>
    </p:spTree>
    <p:extLst>
      <p:ext uri="{BB962C8B-B14F-4D97-AF65-F5344CB8AC3E}">
        <p14:creationId xmlns:p14="http://schemas.microsoft.com/office/powerpoint/2010/main" val="14186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908720"/>
            <a:ext cx="5472608" cy="5293757"/>
          </a:xfrm>
          <a:prstGeom prst="rect">
            <a:avLst/>
          </a:prstGeom>
        </p:spPr>
        <p:txBody>
          <a:bodyPr wrap="square">
            <a:spAutoFit/>
          </a:bodyPr>
          <a:lstStyle/>
          <a:p>
            <a:endParaRPr lang="en-GB" dirty="0"/>
          </a:p>
          <a:p>
            <a:pPr algn="ctr"/>
            <a:r>
              <a:rPr lang="en-GB" sz="3200" u="sng" dirty="0">
                <a:latin typeface="Comic Sans MS" pitchFamily="66" charset="0"/>
              </a:rPr>
              <a:t>Any Questions? </a:t>
            </a:r>
            <a:endParaRPr lang="en-GB" sz="3200" u="sng" dirty="0" smtClean="0">
              <a:latin typeface="Comic Sans MS" pitchFamily="66" charset="0"/>
            </a:endParaRPr>
          </a:p>
          <a:p>
            <a:r>
              <a:rPr lang="en-GB" sz="3200" dirty="0" smtClean="0">
                <a:latin typeface="Comic Sans MS" pitchFamily="66" charset="0"/>
              </a:rPr>
              <a:t>We </a:t>
            </a:r>
            <a:r>
              <a:rPr lang="en-GB" sz="3200" dirty="0">
                <a:latin typeface="Comic Sans MS" pitchFamily="66" charset="0"/>
              </a:rPr>
              <a:t>hope this will give you an idea of what the SATs involve</a:t>
            </a:r>
            <a:r>
              <a:rPr lang="en-GB" sz="3200" dirty="0" smtClean="0">
                <a:latin typeface="Comic Sans MS" pitchFamily="66" charset="0"/>
              </a:rPr>
              <a:t>.</a:t>
            </a:r>
          </a:p>
          <a:p>
            <a:r>
              <a:rPr lang="en-GB" sz="3200" dirty="0" smtClean="0">
                <a:latin typeface="Comic Sans MS" pitchFamily="66" charset="0"/>
              </a:rPr>
              <a:t> </a:t>
            </a:r>
            <a:endParaRPr lang="en-GB" sz="3200" dirty="0">
              <a:latin typeface="Comic Sans MS" pitchFamily="66" charset="0"/>
            </a:endParaRPr>
          </a:p>
          <a:p>
            <a:r>
              <a:rPr lang="en-GB" sz="3200" dirty="0">
                <a:latin typeface="Comic Sans MS" pitchFamily="66" charset="0"/>
              </a:rPr>
              <a:t>If you have any questions please do not </a:t>
            </a:r>
            <a:r>
              <a:rPr lang="en-GB" sz="3200" b="1" dirty="0">
                <a:latin typeface="Comic Sans MS" pitchFamily="66" charset="0"/>
              </a:rPr>
              <a:t>hesitate </a:t>
            </a:r>
            <a:r>
              <a:rPr lang="en-GB" sz="3200" dirty="0">
                <a:latin typeface="Comic Sans MS" pitchFamily="66" charset="0"/>
              </a:rPr>
              <a:t>to ask any member of staff. </a:t>
            </a:r>
            <a:endParaRPr lang="en-GB" sz="3200" dirty="0" smtClean="0">
              <a:latin typeface="Comic Sans MS" pitchFamily="66" charset="0"/>
            </a:endParaRPr>
          </a:p>
          <a:p>
            <a:endParaRPr lang="en-GB" sz="3200" dirty="0">
              <a:latin typeface="Comic Sans MS" pitchFamily="66" charset="0"/>
            </a:endParaRPr>
          </a:p>
          <a:p>
            <a:r>
              <a:rPr lang="en-GB" sz="3200" dirty="0">
                <a:latin typeface="Comic Sans MS" pitchFamily="66" charset="0"/>
              </a:rPr>
              <a:t>Thank you for coming! </a:t>
            </a:r>
            <a:endParaRPr lang="en-GB" sz="3200" dirty="0">
              <a:latin typeface="Comic Sans MS" pitchFamily="66" charset="0"/>
            </a:endParaRPr>
          </a:p>
        </p:txBody>
      </p:sp>
    </p:spTree>
    <p:extLst>
      <p:ext uri="{BB962C8B-B14F-4D97-AF65-F5344CB8AC3E}">
        <p14:creationId xmlns:p14="http://schemas.microsoft.com/office/powerpoint/2010/main" val="340830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258" y="836712"/>
            <a:ext cx="6984776" cy="4801314"/>
          </a:xfrm>
          <a:prstGeom prst="rect">
            <a:avLst/>
          </a:prstGeom>
        </p:spPr>
        <p:txBody>
          <a:bodyPr wrap="square">
            <a:spAutoFit/>
          </a:bodyPr>
          <a:lstStyle/>
          <a:p>
            <a:endParaRPr lang="en-GB" dirty="0"/>
          </a:p>
          <a:p>
            <a:pPr algn="ctr"/>
            <a:r>
              <a:rPr lang="en-GB" sz="2400" u="sng" dirty="0">
                <a:latin typeface="Comic Sans MS" pitchFamily="66" charset="0"/>
              </a:rPr>
              <a:t>Don’t Panic</a:t>
            </a:r>
            <a:r>
              <a:rPr lang="en-GB" sz="2400" dirty="0">
                <a:latin typeface="Comic Sans MS" pitchFamily="66" charset="0"/>
              </a:rPr>
              <a:t>! </a:t>
            </a:r>
            <a:endParaRPr lang="en-GB" sz="2400" dirty="0" smtClean="0">
              <a:latin typeface="Comic Sans MS" pitchFamily="66" charset="0"/>
            </a:endParaRPr>
          </a:p>
          <a:p>
            <a:pPr algn="ctr"/>
            <a:endParaRPr lang="en-GB" sz="2400" dirty="0">
              <a:latin typeface="Comic Sans MS" pitchFamily="66" charset="0"/>
            </a:endParaRPr>
          </a:p>
          <a:p>
            <a:r>
              <a:rPr lang="en-GB" sz="2400" dirty="0">
                <a:latin typeface="Comic Sans MS" pitchFamily="66" charset="0"/>
              </a:rPr>
              <a:t>•Whilst SATs are statutory, teachers will be assessing your child’s progress throughout the year. </a:t>
            </a:r>
          </a:p>
          <a:p>
            <a:endParaRPr lang="en-GB" sz="2400" dirty="0">
              <a:latin typeface="Comic Sans MS" pitchFamily="66" charset="0"/>
            </a:endParaRPr>
          </a:p>
          <a:p>
            <a:r>
              <a:rPr lang="en-GB" sz="2400" dirty="0">
                <a:latin typeface="Comic Sans MS" pitchFamily="66" charset="0"/>
              </a:rPr>
              <a:t>•This means that the scores that your child achieves in the SATs are just one part of the assessment process. </a:t>
            </a:r>
          </a:p>
          <a:p>
            <a:endParaRPr lang="en-GB" sz="2400" dirty="0">
              <a:latin typeface="Comic Sans MS" pitchFamily="66" charset="0"/>
            </a:endParaRPr>
          </a:p>
          <a:p>
            <a:r>
              <a:rPr lang="en-GB" sz="2400" dirty="0">
                <a:latin typeface="Comic Sans MS" pitchFamily="66" charset="0"/>
              </a:rPr>
              <a:t>•Your child’s final end of year results are determined by the teacher and not the tests</a:t>
            </a:r>
            <a:r>
              <a:rPr lang="en-GB" sz="2400" dirty="0"/>
              <a:t>! </a:t>
            </a:r>
          </a:p>
        </p:txBody>
      </p:sp>
    </p:spTree>
    <p:extLst>
      <p:ext uri="{BB962C8B-B14F-4D97-AF65-F5344CB8AC3E}">
        <p14:creationId xmlns:p14="http://schemas.microsoft.com/office/powerpoint/2010/main" val="31636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028343"/>
            <a:ext cx="7272808" cy="4154984"/>
          </a:xfrm>
          <a:prstGeom prst="rect">
            <a:avLst/>
          </a:prstGeom>
        </p:spPr>
        <p:txBody>
          <a:bodyPr wrap="square">
            <a:spAutoFit/>
          </a:bodyPr>
          <a:lstStyle/>
          <a:p>
            <a:pPr marL="342900" indent="-160338">
              <a:buFont typeface="Arial" panose="020B0604020202020204" pitchFamily="34" charset="0"/>
              <a:buChar char="•"/>
              <a:defRPr/>
            </a:pPr>
            <a:r>
              <a:rPr lang="en-GB" sz="2400" dirty="0">
                <a:solidFill>
                  <a:schemeClr val="bg2">
                    <a:lumMod val="10000"/>
                  </a:schemeClr>
                </a:solidFill>
                <a:latin typeface="Comic Sans MS" pitchFamily="66" charset="0"/>
              </a:rPr>
              <a:t>In recent years, ‘old’ national curriculum levels (e.g. Levels 1, 2, 3) have been abolished as set out in the government guidelines. Children are now described as working towards, working at and working at greater depth according to the Year 2 expectations of the new curriculum. </a:t>
            </a:r>
          </a:p>
          <a:p>
            <a:pPr marL="342900" indent="-160338">
              <a:buFont typeface="Arial" panose="020B0604020202020204" pitchFamily="34" charset="0"/>
              <a:buChar char="•"/>
              <a:defRPr/>
            </a:pPr>
            <a:endParaRPr lang="en-GB" sz="2400" dirty="0">
              <a:solidFill>
                <a:schemeClr val="bg2">
                  <a:lumMod val="10000"/>
                </a:schemeClr>
              </a:solidFill>
              <a:latin typeface="Comic Sans MS" pitchFamily="66" charset="0"/>
            </a:endParaRPr>
          </a:p>
          <a:p>
            <a:pPr marL="182562">
              <a:defRPr/>
            </a:pPr>
            <a:endParaRPr lang="en-GB" sz="24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400" dirty="0">
                <a:solidFill>
                  <a:schemeClr val="bg2">
                    <a:lumMod val="10000"/>
                  </a:schemeClr>
                </a:solidFill>
                <a:latin typeface="Comic Sans MS" pitchFamily="66" charset="0"/>
              </a:rPr>
              <a:t>The new curriculum is more rigorous and sets high expectations, which all schools have had to work hard to meet in the last two years. </a:t>
            </a:r>
          </a:p>
        </p:txBody>
      </p:sp>
    </p:spTree>
    <p:extLst>
      <p:ext uri="{BB962C8B-B14F-4D97-AF65-F5344CB8AC3E}">
        <p14:creationId xmlns:p14="http://schemas.microsoft.com/office/powerpoint/2010/main" val="7222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92696"/>
            <a:ext cx="7128792" cy="5539978"/>
          </a:xfrm>
          <a:prstGeom prst="rect">
            <a:avLst/>
          </a:prstGeom>
        </p:spPr>
        <p:txBody>
          <a:bodyPr wrap="square">
            <a:spAutoFit/>
          </a:bodyPr>
          <a:lstStyle/>
          <a:p>
            <a:endParaRPr lang="en-GB" dirty="0"/>
          </a:p>
          <a:p>
            <a:r>
              <a:rPr lang="en-GB" sz="2400" u="sng" dirty="0">
                <a:latin typeface="Comic Sans MS" pitchFamily="66" charset="0"/>
              </a:rPr>
              <a:t>When and how do the SATs take place? </a:t>
            </a:r>
            <a:endParaRPr lang="en-GB" sz="2400" u="sng" dirty="0" smtClean="0">
              <a:latin typeface="Comic Sans MS" pitchFamily="66" charset="0"/>
            </a:endParaRPr>
          </a:p>
          <a:p>
            <a:endParaRPr lang="en-GB" sz="2400" u="sng" dirty="0">
              <a:latin typeface="Comic Sans MS" pitchFamily="66" charset="0"/>
            </a:endParaRPr>
          </a:p>
          <a:p>
            <a:r>
              <a:rPr lang="en-GB" sz="2400" dirty="0">
                <a:latin typeface="Comic Sans MS" pitchFamily="66" charset="0"/>
              </a:rPr>
              <a:t>•The school is required to administer SATs </a:t>
            </a:r>
            <a:r>
              <a:rPr lang="en-GB" sz="2400" dirty="0" smtClean="0">
                <a:latin typeface="Comic Sans MS" pitchFamily="66" charset="0"/>
              </a:rPr>
              <a:t>during the month of May, </a:t>
            </a:r>
            <a:r>
              <a:rPr lang="en-GB" sz="2400" dirty="0">
                <a:latin typeface="Comic Sans MS" pitchFamily="66" charset="0"/>
              </a:rPr>
              <a:t>and all schools in England will be carrying out SATs at this time. </a:t>
            </a:r>
            <a:endParaRPr lang="en-GB" sz="2400" dirty="0" smtClean="0">
              <a:latin typeface="Comic Sans MS" pitchFamily="66" charset="0"/>
            </a:endParaRPr>
          </a:p>
          <a:p>
            <a:endParaRPr lang="en-GB" sz="2400" dirty="0">
              <a:latin typeface="Comic Sans MS" pitchFamily="66" charset="0"/>
            </a:endParaRPr>
          </a:p>
          <a:p>
            <a:r>
              <a:rPr lang="en-GB" sz="2400" dirty="0">
                <a:latin typeface="Comic Sans MS" pitchFamily="66" charset="0"/>
              </a:rPr>
              <a:t>•If children are absent, they will have to do the test on return to school. </a:t>
            </a:r>
          </a:p>
          <a:p>
            <a:endParaRPr lang="en-GB" sz="2400" dirty="0">
              <a:latin typeface="Comic Sans MS" pitchFamily="66" charset="0"/>
            </a:endParaRPr>
          </a:p>
          <a:p>
            <a:r>
              <a:rPr lang="en-GB" sz="2400" dirty="0" smtClean="0">
                <a:latin typeface="Comic Sans MS" pitchFamily="66" charset="0"/>
              </a:rPr>
              <a:t>•We do not want children to worry or become stressed with these SAT’s. To ensure this happens, the children will take the tests with adults that are familiar to them in areas they are used to working in.</a:t>
            </a:r>
          </a:p>
        </p:txBody>
      </p:sp>
    </p:spTree>
    <p:extLst>
      <p:ext uri="{BB962C8B-B14F-4D97-AF65-F5344CB8AC3E}">
        <p14:creationId xmlns:p14="http://schemas.microsoft.com/office/powerpoint/2010/main" val="347368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836712"/>
            <a:ext cx="5400600" cy="4801314"/>
          </a:xfrm>
          <a:prstGeom prst="rect">
            <a:avLst/>
          </a:prstGeom>
        </p:spPr>
        <p:txBody>
          <a:bodyPr wrap="square">
            <a:spAutoFit/>
          </a:bodyPr>
          <a:lstStyle/>
          <a:p>
            <a:endParaRPr lang="en-GB" dirty="0"/>
          </a:p>
          <a:p>
            <a:r>
              <a:rPr lang="en-GB" sz="2400" dirty="0">
                <a:latin typeface="Comic Sans MS" pitchFamily="66" charset="0"/>
              </a:rPr>
              <a:t>The Tests </a:t>
            </a:r>
          </a:p>
          <a:p>
            <a:r>
              <a:rPr lang="en-GB" sz="2400" dirty="0">
                <a:latin typeface="Comic Sans MS" pitchFamily="66" charset="0"/>
              </a:rPr>
              <a:t>•At the end of Year 2, children will take assessments in: </a:t>
            </a:r>
          </a:p>
          <a:p>
            <a:r>
              <a:rPr lang="en-GB" sz="2400" dirty="0">
                <a:latin typeface="Comic Sans MS" pitchFamily="66" charset="0"/>
              </a:rPr>
              <a:t>•Reading </a:t>
            </a:r>
          </a:p>
          <a:p>
            <a:r>
              <a:rPr lang="en-GB" sz="2400" dirty="0">
                <a:latin typeface="Comic Sans MS" pitchFamily="66" charset="0"/>
              </a:rPr>
              <a:t>•English grammar, punctuation and spelling; </a:t>
            </a:r>
          </a:p>
          <a:p>
            <a:r>
              <a:rPr lang="en-GB" sz="2400" dirty="0">
                <a:latin typeface="Comic Sans MS" pitchFamily="66" charset="0"/>
              </a:rPr>
              <a:t>•Maths </a:t>
            </a:r>
          </a:p>
          <a:p>
            <a:endParaRPr lang="en-GB" sz="2400" dirty="0">
              <a:latin typeface="Comic Sans MS" pitchFamily="66" charset="0"/>
            </a:endParaRPr>
          </a:p>
          <a:p>
            <a:r>
              <a:rPr lang="en-GB" sz="2400" dirty="0">
                <a:latin typeface="Comic Sans MS" pitchFamily="66" charset="0"/>
              </a:rPr>
              <a:t>*There is no test for English </a:t>
            </a:r>
            <a:r>
              <a:rPr lang="en-GB" sz="2400" dirty="0" smtClean="0">
                <a:latin typeface="Comic Sans MS" pitchFamily="66" charset="0"/>
              </a:rPr>
              <a:t>Writing. Children are assessed throughout the year with writing tasks.</a:t>
            </a:r>
            <a:endParaRPr lang="en-GB" sz="2400" dirty="0">
              <a:latin typeface="Comic Sans MS" pitchFamily="66" charset="0"/>
            </a:endParaRPr>
          </a:p>
        </p:txBody>
      </p:sp>
    </p:spTree>
    <p:extLst>
      <p:ext uri="{BB962C8B-B14F-4D97-AF65-F5344CB8AC3E}">
        <p14:creationId xmlns:p14="http://schemas.microsoft.com/office/powerpoint/2010/main" val="17889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028343"/>
            <a:ext cx="7272808" cy="4370427"/>
          </a:xfrm>
          <a:prstGeom prst="rect">
            <a:avLst/>
          </a:prstGeom>
        </p:spPr>
        <p:txBody>
          <a:bodyPr wrap="square">
            <a:spAutoFit/>
          </a:bodyPr>
          <a:lstStyle/>
          <a:p>
            <a:endParaRPr lang="en-GB" dirty="0"/>
          </a:p>
          <a:p>
            <a:r>
              <a:rPr lang="en-GB" sz="2000" b="1" dirty="0">
                <a:latin typeface="Comic Sans MS" pitchFamily="66" charset="0"/>
              </a:rPr>
              <a:t>The Reading Test </a:t>
            </a:r>
            <a:r>
              <a:rPr lang="en-GB" sz="2000" dirty="0">
                <a:latin typeface="Comic Sans MS" pitchFamily="66" charset="0"/>
              </a:rPr>
              <a:t>consists of two separate papers: </a:t>
            </a:r>
            <a:endParaRPr lang="en-GB" sz="2000" dirty="0" smtClean="0">
              <a:latin typeface="Comic Sans MS" pitchFamily="66" charset="0"/>
            </a:endParaRPr>
          </a:p>
          <a:p>
            <a:endParaRPr lang="en-GB" sz="2000" dirty="0">
              <a:latin typeface="Comic Sans MS" pitchFamily="66" charset="0"/>
            </a:endParaRPr>
          </a:p>
          <a:p>
            <a:r>
              <a:rPr lang="en-GB" sz="2000" dirty="0">
                <a:latin typeface="Comic Sans MS" pitchFamily="66" charset="0"/>
              </a:rPr>
              <a:t>•</a:t>
            </a:r>
            <a:r>
              <a:rPr lang="en-GB" sz="2000" b="1" dirty="0">
                <a:latin typeface="Comic Sans MS" pitchFamily="66" charset="0"/>
              </a:rPr>
              <a:t>Paper 1 – </a:t>
            </a:r>
            <a:r>
              <a:rPr lang="en-GB" sz="2000" dirty="0">
                <a:latin typeface="Comic Sans MS" pitchFamily="66" charset="0"/>
              </a:rPr>
              <a:t>Contains a variety of texts with questions. </a:t>
            </a:r>
          </a:p>
          <a:p>
            <a:r>
              <a:rPr lang="en-GB" sz="2000" dirty="0">
                <a:latin typeface="Comic Sans MS" pitchFamily="66" charset="0"/>
              </a:rPr>
              <a:t>•</a:t>
            </a:r>
            <a:r>
              <a:rPr lang="en-GB" sz="2000" b="1" dirty="0">
                <a:latin typeface="Comic Sans MS" pitchFamily="66" charset="0"/>
              </a:rPr>
              <a:t>Paper 2 – </a:t>
            </a:r>
            <a:r>
              <a:rPr lang="en-GB" sz="2000" dirty="0">
                <a:latin typeface="Comic Sans MS" pitchFamily="66" charset="0"/>
              </a:rPr>
              <a:t>Contains a separate reading booklet. </a:t>
            </a:r>
            <a:endParaRPr lang="en-GB" sz="2000" dirty="0" smtClean="0">
              <a:latin typeface="Comic Sans MS" pitchFamily="66" charset="0"/>
            </a:endParaRPr>
          </a:p>
          <a:p>
            <a:endParaRPr lang="en-GB" sz="2000" dirty="0" smtClean="0">
              <a:latin typeface="Comic Sans MS" pitchFamily="66" charset="0"/>
            </a:endParaRPr>
          </a:p>
          <a:p>
            <a:r>
              <a:rPr lang="en-GB" sz="2000" dirty="0" smtClean="0">
                <a:latin typeface="Comic Sans MS" pitchFamily="66" charset="0"/>
              </a:rPr>
              <a:t>Children </a:t>
            </a:r>
            <a:r>
              <a:rPr lang="en-GB" sz="2000" dirty="0">
                <a:latin typeface="Comic Sans MS" pitchFamily="66" charset="0"/>
              </a:rPr>
              <a:t>will write their answers to questions about the passage in a separate booklet. </a:t>
            </a:r>
          </a:p>
          <a:p>
            <a:r>
              <a:rPr lang="en-GB" sz="2000" dirty="0">
                <a:latin typeface="Comic Sans MS" pitchFamily="66" charset="0"/>
              </a:rPr>
              <a:t>• Children are given time to complete as much of the paper as </a:t>
            </a:r>
            <a:r>
              <a:rPr lang="en-GB" sz="2000" dirty="0" smtClean="0">
                <a:latin typeface="Comic Sans MS" pitchFamily="66" charset="0"/>
              </a:rPr>
              <a:t>possible</a:t>
            </a:r>
            <a:endParaRPr lang="en-GB" sz="2000" dirty="0">
              <a:latin typeface="Comic Sans MS" pitchFamily="66" charset="0"/>
            </a:endParaRPr>
          </a:p>
          <a:p>
            <a:r>
              <a:rPr lang="en-GB" sz="2000" dirty="0">
                <a:latin typeface="Comic Sans MS" pitchFamily="66" charset="0"/>
              </a:rPr>
              <a:t>•The texts will cover a range of poetry, fiction and non-fiction. </a:t>
            </a:r>
          </a:p>
          <a:p>
            <a:r>
              <a:rPr lang="en-GB" sz="2000" dirty="0">
                <a:latin typeface="Comic Sans MS" pitchFamily="66" charset="0"/>
              </a:rPr>
              <a:t>•Questions are designed to assess the comprehension and understanding of a child’s reading. </a:t>
            </a:r>
          </a:p>
        </p:txBody>
      </p:sp>
    </p:spTree>
    <p:extLst>
      <p:ext uri="{BB962C8B-B14F-4D97-AF65-F5344CB8AC3E}">
        <p14:creationId xmlns:p14="http://schemas.microsoft.com/office/powerpoint/2010/main" val="208138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p:cNvGrpSpPr>
            <a:grpSpLocks/>
          </p:cNvGrpSpPr>
          <p:nvPr/>
        </p:nvGrpSpPr>
        <p:grpSpPr bwMode="auto">
          <a:xfrm>
            <a:off x="366713" y="1228725"/>
            <a:ext cx="8429625" cy="5329238"/>
            <a:chOff x="366713" y="1228725"/>
            <a:chExt cx="8429625" cy="5329238"/>
          </a:xfrm>
        </p:grpSpPr>
        <p:sp>
          <p:nvSpPr>
            <p:cNvPr id="11" name="Rectangle 10"/>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399201" y="54769"/>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p:cNvSpPr>
            <a:spLocks noChangeArrowheads="1"/>
          </p:cNvSpPr>
          <p:nvPr/>
        </p:nvSpPr>
        <p:spPr bwMode="auto">
          <a:xfrm>
            <a:off x="827584" y="129962"/>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600" b="1" dirty="0">
                <a:solidFill>
                  <a:schemeClr val="bg1"/>
                </a:solidFill>
                <a:latin typeface="Tuffy" pitchFamily="34" charset="0"/>
              </a:rPr>
              <a:t>Reading: Sample Questions</a:t>
            </a:r>
          </a:p>
        </p:txBody>
      </p:sp>
      <p:pic>
        <p:nvPicPr>
          <p:cNvPr id="1024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16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p:cNvSpPr>
            <a:spLocks noChangeArrowheads="1"/>
          </p:cNvSpPr>
          <p:nvPr/>
        </p:nvSpPr>
        <p:spPr bwMode="auto">
          <a:xfrm>
            <a:off x="1612900" y="354013"/>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600" b="1" dirty="0">
                <a:solidFill>
                  <a:schemeClr val="bg1"/>
                </a:solidFill>
                <a:latin typeface="Tuffy" pitchFamily="34" charset="0"/>
              </a:rPr>
              <a:t>Reading: Sample Questions</a:t>
            </a:r>
          </a:p>
        </p:txBody>
      </p:sp>
      <p:pic>
        <p:nvPicPr>
          <p:cNvPr id="11268"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26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p:cNvSpPr>
            <a:spLocks noChangeArrowheads="1"/>
          </p:cNvSpPr>
          <p:nvPr/>
        </p:nvSpPr>
        <p:spPr bwMode="auto">
          <a:xfrm>
            <a:off x="1294406" y="334423"/>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p>
            <a:r>
              <a:rPr lang="en-GB" altLang="en-US" sz="3600" b="1" dirty="0">
                <a:solidFill>
                  <a:schemeClr val="bg1"/>
                </a:solidFill>
                <a:latin typeface="Tuffy" pitchFamily="34" charset="0"/>
              </a:rPr>
              <a:t>Reading: Sample Questions</a:t>
            </a:r>
          </a:p>
        </p:txBody>
      </p:sp>
      <p:pic>
        <p:nvPicPr>
          <p:cNvPr id="12292"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61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41</TotalTime>
  <Words>1574</Words>
  <Application>Microsoft Office PowerPoint</Application>
  <PresentationFormat>On-screen Show (4:3)</PresentationFormat>
  <Paragraphs>256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Northumberland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Downes</dc:creator>
  <cp:lastModifiedBy>Bev Downes</cp:lastModifiedBy>
  <cp:revision>6</cp:revision>
  <dcterms:created xsi:type="dcterms:W3CDTF">2017-03-20T23:22:59Z</dcterms:created>
  <dcterms:modified xsi:type="dcterms:W3CDTF">2017-03-21T00:04:10Z</dcterms:modified>
</cp:coreProperties>
</file>